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423" r:id="rId3"/>
    <p:sldId id="257" r:id="rId4"/>
    <p:sldId id="301" r:id="rId5"/>
    <p:sldId id="303" r:id="rId6"/>
    <p:sldId id="414" r:id="rId7"/>
    <p:sldId id="415" r:id="rId8"/>
    <p:sldId id="422" r:id="rId9"/>
    <p:sldId id="300" r:id="rId10"/>
    <p:sldId id="413" r:id="rId11"/>
    <p:sldId id="411" r:id="rId12"/>
    <p:sldId id="412" r:id="rId13"/>
    <p:sldId id="429" r:id="rId14"/>
    <p:sldId id="430" r:id="rId15"/>
    <p:sldId id="407" r:id="rId16"/>
    <p:sldId id="405" r:id="rId17"/>
    <p:sldId id="431" r:id="rId18"/>
    <p:sldId id="432" r:id="rId19"/>
  </p:sldIdLst>
  <p:sldSz cx="12192000" cy="6858000"/>
  <p:notesSz cx="6858000" cy="9144000"/>
  <p:defaultTextStyle>
    <a:defPPr>
      <a:defRPr lang="en-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0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59"/>
    <p:restoredTop sz="95167"/>
  </p:normalViewPr>
  <p:slideViewPr>
    <p:cSldViewPr snapToGrid="0">
      <p:cViewPr>
        <p:scale>
          <a:sx n="80" d="100"/>
          <a:sy n="80" d="100"/>
        </p:scale>
        <p:origin x="496"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54462-1F8D-4409-82FF-79C8D018A5EE}"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A3DEF40-4668-44FF-AA8C-8497575662D1}">
      <dgm:prSet custT="1"/>
      <dgm:spPr/>
      <dgm:t>
        <a:bodyPr/>
        <a:lstStyle/>
        <a:p>
          <a:r>
            <a:rPr lang="en-US" sz="1400" b="1" i="0" dirty="0">
              <a:solidFill>
                <a:schemeClr val="accent6">
                  <a:lumMod val="75000"/>
                </a:schemeClr>
              </a:solidFill>
            </a:rPr>
            <a:t>Avoid regulatory barriers:</a:t>
          </a:r>
          <a:r>
            <a:rPr lang="en-US" sz="1400" b="0" i="0" dirty="0">
              <a:solidFill>
                <a:schemeClr val="accent6">
                  <a:lumMod val="75000"/>
                </a:schemeClr>
              </a:solidFill>
            </a:rPr>
            <a:t> help improve market incentives for better routing security by avoiding any regulatory barriers and facilitating cooperation and collaboration.</a:t>
          </a:r>
          <a:br>
            <a:rPr lang="en-US" sz="1400" b="0" i="0" dirty="0">
              <a:solidFill>
                <a:schemeClr val="accent6">
                  <a:lumMod val="75000"/>
                </a:schemeClr>
              </a:solidFill>
            </a:rPr>
          </a:br>
          <a:endParaRPr lang="en-US" sz="1400" dirty="0">
            <a:solidFill>
              <a:schemeClr val="accent6">
                <a:lumMod val="75000"/>
              </a:schemeClr>
            </a:solidFill>
          </a:endParaRPr>
        </a:p>
      </dgm:t>
    </dgm:pt>
    <dgm:pt modelId="{AD156C8E-1BBB-45F5-95D4-02A8A885E330}" type="parTrans" cxnId="{798153E4-3193-468A-893F-0CB729B69C55}">
      <dgm:prSet/>
      <dgm:spPr/>
      <dgm:t>
        <a:bodyPr/>
        <a:lstStyle/>
        <a:p>
          <a:endParaRPr lang="en-US" sz="2400"/>
        </a:p>
      </dgm:t>
    </dgm:pt>
    <dgm:pt modelId="{033C3942-9A8C-4486-A510-6269871529A7}" type="sibTrans" cxnId="{798153E4-3193-468A-893F-0CB729B69C55}">
      <dgm:prSet/>
      <dgm:spPr/>
      <dgm:t>
        <a:bodyPr/>
        <a:lstStyle/>
        <a:p>
          <a:endParaRPr lang="en-US" sz="2400"/>
        </a:p>
      </dgm:t>
    </dgm:pt>
    <dgm:pt modelId="{8FA87068-9D50-40D5-8C68-104F3C04A071}">
      <dgm:prSet custT="1"/>
      <dgm:spPr/>
      <dgm:t>
        <a:bodyPr/>
        <a:lstStyle/>
        <a:p>
          <a:r>
            <a:rPr lang="en-US" sz="1400" b="1" i="0" dirty="0">
              <a:solidFill>
                <a:schemeClr val="tx2"/>
              </a:solidFill>
            </a:rPr>
            <a:t>Encourage good practices:</a:t>
          </a:r>
          <a:r>
            <a:rPr lang="en-US" sz="1400" b="0" i="0" dirty="0">
              <a:solidFill>
                <a:schemeClr val="tx2"/>
              </a:solidFill>
            </a:rPr>
            <a:t> encourage and facilitate initiatives in a way that preserves the strengths of the global routing system, including its overall resilience, ease of use, flexibility and scalability.</a:t>
          </a:r>
          <a:br>
            <a:rPr lang="en-US" sz="1400" b="0" i="0" dirty="0">
              <a:solidFill>
                <a:schemeClr val="tx2"/>
              </a:solidFill>
            </a:rPr>
          </a:br>
          <a:endParaRPr lang="en-US" sz="1400" dirty="0">
            <a:solidFill>
              <a:schemeClr val="tx2"/>
            </a:solidFill>
          </a:endParaRPr>
        </a:p>
      </dgm:t>
    </dgm:pt>
    <dgm:pt modelId="{4E815A38-F984-461F-BBF1-D73D7DB4A7CD}" type="parTrans" cxnId="{9F579AF4-88F9-4EAA-BC14-78D988346D7C}">
      <dgm:prSet/>
      <dgm:spPr/>
      <dgm:t>
        <a:bodyPr/>
        <a:lstStyle/>
        <a:p>
          <a:endParaRPr lang="en-US" sz="2400"/>
        </a:p>
      </dgm:t>
    </dgm:pt>
    <dgm:pt modelId="{DA1F48D7-3EE8-4613-8ED4-AA5BACDD684C}" type="sibTrans" cxnId="{9F579AF4-88F9-4EAA-BC14-78D988346D7C}">
      <dgm:prSet/>
      <dgm:spPr/>
      <dgm:t>
        <a:bodyPr/>
        <a:lstStyle/>
        <a:p>
          <a:endParaRPr lang="en-US" sz="2400"/>
        </a:p>
      </dgm:t>
    </dgm:pt>
    <dgm:pt modelId="{15494AC7-5F52-4C30-8CF0-1423840C2785}">
      <dgm:prSet custT="1"/>
      <dgm:spPr/>
      <dgm:t>
        <a:bodyPr/>
        <a:lstStyle/>
        <a:p>
          <a:r>
            <a:rPr lang="en-US" sz="1400" b="1" i="0" dirty="0">
              <a:solidFill>
                <a:schemeClr val="tx2"/>
              </a:solidFill>
            </a:rPr>
            <a:t>Promote common guidelines:</a:t>
          </a:r>
          <a:r>
            <a:rPr lang="en-US" sz="1400" b="0" i="0" dirty="0">
              <a:solidFill>
                <a:schemeClr val="tx2"/>
              </a:solidFill>
            </a:rPr>
            <a:t> you are uniquely placed to promote common guidelines for network operators, help facilitate industry best practices for routing security, and promote their implementation.</a:t>
          </a:r>
          <a:br>
            <a:rPr lang="en-US" sz="1400" b="0" i="0" dirty="0">
              <a:solidFill>
                <a:schemeClr val="tx2"/>
              </a:solidFill>
            </a:rPr>
          </a:br>
          <a:endParaRPr lang="en-US" sz="1400" dirty="0">
            <a:solidFill>
              <a:schemeClr val="tx2"/>
            </a:solidFill>
          </a:endParaRPr>
        </a:p>
      </dgm:t>
    </dgm:pt>
    <dgm:pt modelId="{6ADEA2F3-FADA-457C-917F-8F9EA17A700C}" type="parTrans" cxnId="{5D688C14-3485-414F-AB95-BDD85D42FD7F}">
      <dgm:prSet/>
      <dgm:spPr/>
      <dgm:t>
        <a:bodyPr/>
        <a:lstStyle/>
        <a:p>
          <a:endParaRPr lang="en-US" sz="2400"/>
        </a:p>
      </dgm:t>
    </dgm:pt>
    <dgm:pt modelId="{820198B5-2F00-4E50-88E2-B4EF05BAA07E}" type="sibTrans" cxnId="{5D688C14-3485-414F-AB95-BDD85D42FD7F}">
      <dgm:prSet/>
      <dgm:spPr/>
      <dgm:t>
        <a:bodyPr/>
        <a:lstStyle/>
        <a:p>
          <a:endParaRPr lang="en-US" sz="2400"/>
        </a:p>
      </dgm:t>
    </dgm:pt>
    <dgm:pt modelId="{551934C4-87D6-45BA-937D-431CA2B7FAE7}">
      <dgm:prSet custT="1"/>
      <dgm:spPr/>
      <dgm:t>
        <a:bodyPr/>
        <a:lstStyle/>
        <a:p>
          <a:r>
            <a:rPr lang="en-US" sz="1400" b="1" i="0" dirty="0"/>
            <a:t>Grant incentives:</a:t>
          </a:r>
          <a:r>
            <a:rPr lang="en-US" sz="1400" b="0" i="0" dirty="0"/>
            <a:t> where feasible, enable the process through incentives like grants and tax rebates.</a:t>
          </a:r>
          <a:br>
            <a:rPr lang="en-US" sz="1400" b="0" i="0" dirty="0"/>
          </a:br>
          <a:endParaRPr lang="en-US" sz="1400" dirty="0"/>
        </a:p>
      </dgm:t>
    </dgm:pt>
    <dgm:pt modelId="{40538A10-45C9-4E52-B101-5A67112DE12D}" type="parTrans" cxnId="{8BF40836-72FC-4078-8844-699607877783}">
      <dgm:prSet/>
      <dgm:spPr/>
      <dgm:t>
        <a:bodyPr/>
        <a:lstStyle/>
        <a:p>
          <a:endParaRPr lang="en-US" sz="2400"/>
        </a:p>
      </dgm:t>
    </dgm:pt>
    <dgm:pt modelId="{4AAB8DD9-1BEA-4629-B874-980B634E6F5A}" type="sibTrans" cxnId="{8BF40836-72FC-4078-8844-699607877783}">
      <dgm:prSet/>
      <dgm:spPr/>
      <dgm:t>
        <a:bodyPr/>
        <a:lstStyle/>
        <a:p>
          <a:endParaRPr lang="en-US" sz="2400"/>
        </a:p>
      </dgm:t>
    </dgm:pt>
    <dgm:pt modelId="{9DDF97A6-E259-4860-BE27-9E9DB79ADD51}">
      <dgm:prSet custT="1"/>
      <dgm:spPr/>
      <dgm:t>
        <a:bodyPr/>
        <a:lstStyle/>
        <a:p>
          <a:r>
            <a:rPr lang="en-US" sz="1400" b="1" i="0" dirty="0">
              <a:solidFill>
                <a:schemeClr val="bg2">
                  <a:lumMod val="50000"/>
                </a:schemeClr>
              </a:solidFill>
            </a:rPr>
            <a:t>Eliminate legal barriers:</a:t>
          </a:r>
          <a:r>
            <a:rPr lang="en-US" sz="1400" b="0" i="0" dirty="0">
              <a:solidFill>
                <a:schemeClr val="bg2">
                  <a:lumMod val="50000"/>
                </a:schemeClr>
              </a:solidFill>
            </a:rPr>
            <a:t> help identify and eliminate legal barriers on information sharing and responses to routing incidents. Network and infrastructure operators and security researchers may worry that disclosing routing security incidents or threats could place them in legal jeopardy. Providing safeguards for them can help allay such concerns.</a:t>
          </a:r>
          <a:br>
            <a:rPr lang="en-US" sz="1400" b="0" i="0" dirty="0">
              <a:solidFill>
                <a:schemeClr val="bg2">
                  <a:lumMod val="50000"/>
                </a:schemeClr>
              </a:solidFill>
            </a:rPr>
          </a:br>
          <a:endParaRPr lang="en-US" sz="1400" dirty="0">
            <a:solidFill>
              <a:schemeClr val="bg2">
                <a:lumMod val="50000"/>
              </a:schemeClr>
            </a:solidFill>
          </a:endParaRPr>
        </a:p>
      </dgm:t>
    </dgm:pt>
    <dgm:pt modelId="{6E1430F2-4A0B-4AC3-A631-E8C54F1EF246}" type="parTrans" cxnId="{B3AFD8B2-AA5A-4B1A-AD9F-9A597C2CFC76}">
      <dgm:prSet/>
      <dgm:spPr/>
      <dgm:t>
        <a:bodyPr/>
        <a:lstStyle/>
        <a:p>
          <a:endParaRPr lang="en-US" sz="2400"/>
        </a:p>
      </dgm:t>
    </dgm:pt>
    <dgm:pt modelId="{A91E5488-B629-41E5-BEA1-8148F9A7F5F5}" type="sibTrans" cxnId="{B3AFD8B2-AA5A-4B1A-AD9F-9A597C2CFC76}">
      <dgm:prSet/>
      <dgm:spPr/>
      <dgm:t>
        <a:bodyPr/>
        <a:lstStyle/>
        <a:p>
          <a:endParaRPr lang="en-US" sz="2400"/>
        </a:p>
      </dgm:t>
    </dgm:pt>
    <dgm:pt modelId="{CCA2BD31-993E-47AE-9EE7-182419B4DD6B}">
      <dgm:prSet custT="1"/>
      <dgm:spPr/>
      <dgm:t>
        <a:bodyPr/>
        <a:lstStyle/>
        <a:p>
          <a:r>
            <a:rPr lang="en-US" sz="1400" b="1" i="0" dirty="0">
              <a:solidFill>
                <a:schemeClr val="tx2">
                  <a:lumMod val="75000"/>
                </a:schemeClr>
              </a:solidFill>
            </a:rPr>
            <a:t>Lead by example:</a:t>
          </a:r>
          <a:r>
            <a:rPr lang="en-US" sz="1400" b="0" i="0" dirty="0">
              <a:solidFill>
                <a:schemeClr val="tx2">
                  <a:lumMod val="75000"/>
                </a:schemeClr>
              </a:solidFill>
            </a:rPr>
            <a:t> as governments typically run large networks of their own, they can lead by example by improving Internet infrastructure reliability and security using MANRS best practices.</a:t>
          </a:r>
          <a:endParaRPr lang="en-US" sz="1400" dirty="0">
            <a:solidFill>
              <a:schemeClr val="tx2">
                <a:lumMod val="75000"/>
              </a:schemeClr>
            </a:solidFill>
          </a:endParaRPr>
        </a:p>
      </dgm:t>
    </dgm:pt>
    <dgm:pt modelId="{2BE58142-1FF7-44ED-A829-00BD53EB9E52}" type="parTrans" cxnId="{C4B26C01-43AB-4C48-AF64-81B3A3C33741}">
      <dgm:prSet/>
      <dgm:spPr/>
      <dgm:t>
        <a:bodyPr/>
        <a:lstStyle/>
        <a:p>
          <a:endParaRPr lang="en-US" sz="2400"/>
        </a:p>
      </dgm:t>
    </dgm:pt>
    <dgm:pt modelId="{436698D3-2A7E-4816-BB4C-5741C6A2AF75}" type="sibTrans" cxnId="{C4B26C01-43AB-4C48-AF64-81B3A3C33741}">
      <dgm:prSet/>
      <dgm:spPr/>
      <dgm:t>
        <a:bodyPr/>
        <a:lstStyle/>
        <a:p>
          <a:endParaRPr lang="en-US" sz="2400"/>
        </a:p>
      </dgm:t>
    </dgm:pt>
    <dgm:pt modelId="{F0CE4D69-A016-4FFA-94F6-67C52E028290}" type="pres">
      <dgm:prSet presAssocID="{1CD54462-1F8D-4409-82FF-79C8D018A5EE}" presName="root" presStyleCnt="0">
        <dgm:presLayoutVars>
          <dgm:dir/>
          <dgm:resizeHandles val="exact"/>
        </dgm:presLayoutVars>
      </dgm:prSet>
      <dgm:spPr/>
    </dgm:pt>
    <dgm:pt modelId="{31DB1578-A1D5-447F-BCDA-510080A92F5D}" type="pres">
      <dgm:prSet presAssocID="{1CD54462-1F8D-4409-82FF-79C8D018A5EE}" presName="container" presStyleCnt="0">
        <dgm:presLayoutVars>
          <dgm:dir/>
          <dgm:resizeHandles val="exact"/>
        </dgm:presLayoutVars>
      </dgm:prSet>
      <dgm:spPr/>
    </dgm:pt>
    <dgm:pt modelId="{7722C099-6E98-4D86-AE61-793EB8BE1676}" type="pres">
      <dgm:prSet presAssocID="{1A3DEF40-4668-44FF-AA8C-8497575662D1}" presName="compNode" presStyleCnt="0"/>
      <dgm:spPr/>
    </dgm:pt>
    <dgm:pt modelId="{34051D01-BE27-44EA-B56D-34D95EF1645C}" type="pres">
      <dgm:prSet presAssocID="{1A3DEF40-4668-44FF-AA8C-8497575662D1}" presName="iconBgRect" presStyleLbl="bgShp" presStyleIdx="0" presStyleCnt="6" custLinFactNeighborX="-71809" custLinFactNeighborY="22885"/>
      <dgm:spPr>
        <a:solidFill>
          <a:schemeClr val="accent6">
            <a:lumMod val="75000"/>
          </a:schemeClr>
        </a:solidFill>
      </dgm:spPr>
    </dgm:pt>
    <dgm:pt modelId="{59FAFDDF-9D27-4419-8FEA-503BCCFF2296}" type="pres">
      <dgm:prSet presAssocID="{1A3DEF40-4668-44FF-AA8C-8497575662D1}" presName="iconRect" presStyleLbl="node1" presStyleIdx="0" presStyleCnt="6" custLinFactX="-23809" custLinFactNeighborX="-100000" custLinFactNeighborY="394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D4C53E2-5C6E-4B17-AC8C-2966F5492056}" type="pres">
      <dgm:prSet presAssocID="{1A3DEF40-4668-44FF-AA8C-8497575662D1}" presName="spaceRect" presStyleCnt="0"/>
      <dgm:spPr/>
    </dgm:pt>
    <dgm:pt modelId="{08D01AFC-C3F2-4D4B-94D7-5D590BFC531F}" type="pres">
      <dgm:prSet presAssocID="{1A3DEF40-4668-44FF-AA8C-8497575662D1}" presName="textRect" presStyleLbl="revTx" presStyleIdx="0" presStyleCnt="6" custLinFactNeighborX="-29044" custLinFactNeighborY="41235">
        <dgm:presLayoutVars>
          <dgm:chMax val="1"/>
          <dgm:chPref val="1"/>
        </dgm:presLayoutVars>
      </dgm:prSet>
      <dgm:spPr/>
    </dgm:pt>
    <dgm:pt modelId="{24818996-6F7D-4A0A-BB48-3F4863B6C679}" type="pres">
      <dgm:prSet presAssocID="{033C3942-9A8C-4486-A510-6269871529A7}" presName="sibTrans" presStyleLbl="sibTrans2D1" presStyleIdx="0" presStyleCnt="0"/>
      <dgm:spPr/>
    </dgm:pt>
    <dgm:pt modelId="{6372E328-AE7D-45DD-AF9A-813698193F8E}" type="pres">
      <dgm:prSet presAssocID="{8FA87068-9D50-40D5-8C68-104F3C04A071}" presName="compNode" presStyleCnt="0"/>
      <dgm:spPr/>
    </dgm:pt>
    <dgm:pt modelId="{025F5935-3A0C-44C0-BD7B-E7079C7A60C1}" type="pres">
      <dgm:prSet presAssocID="{8FA87068-9D50-40D5-8C68-104F3C04A071}" presName="iconBgRect" presStyleLbl="bgShp" presStyleIdx="1" presStyleCnt="6" custLinFactNeighborX="-54769" custLinFactNeighborY="17907"/>
      <dgm:spPr/>
    </dgm:pt>
    <dgm:pt modelId="{0A08108A-A431-450F-A0A8-01830869A943}" type="pres">
      <dgm:prSet presAssocID="{8FA87068-9D50-40D5-8C68-104F3C04A071}" presName="iconRect" presStyleLbl="node1" presStyleIdx="1" presStyleCnt="6" custLinFactNeighborX="-94429" custLinFactNeighborY="3087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ED3C8714-0A10-4475-BFD2-2B1D9C6DC252}" type="pres">
      <dgm:prSet presAssocID="{8FA87068-9D50-40D5-8C68-104F3C04A071}" presName="spaceRect" presStyleCnt="0"/>
      <dgm:spPr/>
    </dgm:pt>
    <dgm:pt modelId="{22E80BBE-BC02-4C64-8260-30B9903AD694}" type="pres">
      <dgm:prSet presAssocID="{8FA87068-9D50-40D5-8C68-104F3C04A071}" presName="textRect" presStyleLbl="revTx" presStyleIdx="1" presStyleCnt="6" custScaleX="123451" custLinFactNeighborX="-9495" custLinFactNeighborY="26830">
        <dgm:presLayoutVars>
          <dgm:chMax val="1"/>
          <dgm:chPref val="1"/>
        </dgm:presLayoutVars>
      </dgm:prSet>
      <dgm:spPr/>
    </dgm:pt>
    <dgm:pt modelId="{EEECB11A-E7D6-4CCA-92EA-3CFA67F1FA3F}" type="pres">
      <dgm:prSet presAssocID="{DA1F48D7-3EE8-4613-8ED4-AA5BACDD684C}" presName="sibTrans" presStyleLbl="sibTrans2D1" presStyleIdx="0" presStyleCnt="0"/>
      <dgm:spPr/>
    </dgm:pt>
    <dgm:pt modelId="{35F7D86F-5402-4E87-8D80-9261110153B9}" type="pres">
      <dgm:prSet presAssocID="{15494AC7-5F52-4C30-8CF0-1423840C2785}" presName="compNode" presStyleCnt="0"/>
      <dgm:spPr/>
    </dgm:pt>
    <dgm:pt modelId="{2246281E-8105-446B-9DDA-C69AE3706FB5}" type="pres">
      <dgm:prSet presAssocID="{15494AC7-5F52-4C30-8CF0-1423840C2785}" presName="iconBgRect" presStyleLbl="bgShp" presStyleIdx="2" presStyleCnt="6" custLinFactX="100000" custLinFactNeighborX="192275" custLinFactNeighborY="-14288"/>
      <dgm:spPr/>
    </dgm:pt>
    <dgm:pt modelId="{5A722E6D-8601-4C99-940D-2C02FC3DBB06}" type="pres">
      <dgm:prSet presAssocID="{15494AC7-5F52-4C30-8CF0-1423840C2785}" presName="iconRect" presStyleLbl="node1" presStyleIdx="2" presStyleCnt="6" custLinFactX="203922" custLinFactNeighborX="300000" custLinFactNeighborY="-246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a:ext>
      </dgm:extLst>
    </dgm:pt>
    <dgm:pt modelId="{377C9E30-A079-4A28-9D80-183008B9D4C8}" type="pres">
      <dgm:prSet presAssocID="{15494AC7-5F52-4C30-8CF0-1423840C2785}" presName="spaceRect" presStyleCnt="0"/>
      <dgm:spPr/>
    </dgm:pt>
    <dgm:pt modelId="{D8275D03-CB63-450B-8629-3E0205D3D081}" type="pres">
      <dgm:prSet presAssocID="{15494AC7-5F52-4C30-8CF0-1423840C2785}" presName="textRect" presStyleLbl="revTx" presStyleIdx="2" presStyleCnt="6" custLinFactNeighborX="-27368" custLinFactNeighborY="-4056">
        <dgm:presLayoutVars>
          <dgm:chMax val="1"/>
          <dgm:chPref val="1"/>
        </dgm:presLayoutVars>
      </dgm:prSet>
      <dgm:spPr/>
    </dgm:pt>
    <dgm:pt modelId="{462E770D-F7CE-47EF-8AA5-0D54EE5B0EE7}" type="pres">
      <dgm:prSet presAssocID="{820198B5-2F00-4E50-88E2-B4EF05BAA07E}" presName="sibTrans" presStyleLbl="sibTrans2D1" presStyleIdx="0" presStyleCnt="0"/>
      <dgm:spPr/>
    </dgm:pt>
    <dgm:pt modelId="{07A01E93-78B3-42CA-AA6C-C9C4E1800AC6}" type="pres">
      <dgm:prSet presAssocID="{551934C4-87D6-45BA-937D-431CA2B7FAE7}" presName="compNode" presStyleCnt="0"/>
      <dgm:spPr/>
    </dgm:pt>
    <dgm:pt modelId="{D67A17B7-7BC3-4D35-A28A-46DCD363C583}" type="pres">
      <dgm:prSet presAssocID="{551934C4-87D6-45BA-937D-431CA2B7FAE7}" presName="iconBgRect" presStyleLbl="bgShp" presStyleIdx="3" presStyleCnt="6" custLinFactX="183567" custLinFactNeighborX="200000" custLinFactNeighborY="-14482"/>
      <dgm:spPr/>
    </dgm:pt>
    <dgm:pt modelId="{3A682673-0C49-45EA-862B-7BBB6891DC72}" type="pres">
      <dgm:prSet presAssocID="{551934C4-87D6-45BA-937D-431CA2B7FAE7}" presName="iconRect" presStyleLbl="node1" presStyleIdx="3" presStyleCnt="6" custLinFactX="300000" custLinFactNeighborX="361323" custLinFactNeighborY="-2496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500D9132-4C0E-4E30-A4C0-2934BD33461B}" type="pres">
      <dgm:prSet presAssocID="{551934C4-87D6-45BA-937D-431CA2B7FAE7}" presName="spaceRect" presStyleCnt="0"/>
      <dgm:spPr/>
    </dgm:pt>
    <dgm:pt modelId="{4A11CE17-C77F-42A2-AB4B-34D42308173C}" type="pres">
      <dgm:prSet presAssocID="{551934C4-87D6-45BA-937D-431CA2B7FAE7}" presName="textRect" presStyleLbl="revTx" presStyleIdx="3" presStyleCnt="6" custScaleX="142441">
        <dgm:presLayoutVars>
          <dgm:chMax val="1"/>
          <dgm:chPref val="1"/>
        </dgm:presLayoutVars>
      </dgm:prSet>
      <dgm:spPr/>
    </dgm:pt>
    <dgm:pt modelId="{56DFCAF4-D6A4-43C5-8D3A-297D0C0985D6}" type="pres">
      <dgm:prSet presAssocID="{4AAB8DD9-1BEA-4629-B874-980B634E6F5A}" presName="sibTrans" presStyleLbl="sibTrans2D1" presStyleIdx="0" presStyleCnt="0"/>
      <dgm:spPr/>
    </dgm:pt>
    <dgm:pt modelId="{92344F23-C5A1-4EC1-9812-2738AC4D7BD2}" type="pres">
      <dgm:prSet presAssocID="{9DDF97A6-E259-4860-BE27-9E9DB79ADD51}" presName="compNode" presStyleCnt="0"/>
      <dgm:spPr/>
    </dgm:pt>
    <dgm:pt modelId="{F982694C-51A0-4C93-95B3-4810A4AD2776}" type="pres">
      <dgm:prSet presAssocID="{9DDF97A6-E259-4860-BE27-9E9DB79ADD51}" presName="iconBgRect" presStyleLbl="bgShp" presStyleIdx="4" presStyleCnt="6" custLinFactNeighborX="-63069" custLinFactNeighborY="-43758"/>
      <dgm:spPr>
        <a:solidFill>
          <a:schemeClr val="tx2"/>
        </a:solidFill>
      </dgm:spPr>
    </dgm:pt>
    <dgm:pt modelId="{A9D11969-F419-46D9-AD7C-B0E249B1B783}" type="pres">
      <dgm:prSet presAssocID="{9DDF97A6-E259-4860-BE27-9E9DB79ADD51}" presName="iconRect" presStyleLbl="node1" presStyleIdx="4" presStyleCnt="6" custLinFactX="-8741" custLinFactNeighborX="-100000" custLinFactNeighborY="-7544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420C50FF-4AB9-4EAC-8159-8B9BA272F8DF}" type="pres">
      <dgm:prSet presAssocID="{9DDF97A6-E259-4860-BE27-9E9DB79ADD51}" presName="spaceRect" presStyleCnt="0"/>
      <dgm:spPr/>
    </dgm:pt>
    <dgm:pt modelId="{7BB4A2CE-7290-4CE3-9D6C-B277E5961453}" type="pres">
      <dgm:prSet presAssocID="{9DDF97A6-E259-4860-BE27-9E9DB79ADD51}" presName="textRect" presStyleLbl="revTx" presStyleIdx="4" presStyleCnt="6" custScaleX="142803" custLinFactNeighborX="-6334" custLinFactNeighborY="-28792">
        <dgm:presLayoutVars>
          <dgm:chMax val="1"/>
          <dgm:chPref val="1"/>
        </dgm:presLayoutVars>
      </dgm:prSet>
      <dgm:spPr/>
    </dgm:pt>
    <dgm:pt modelId="{77B65DB0-86B2-4811-B5A5-52AAEDB1688C}" type="pres">
      <dgm:prSet presAssocID="{A91E5488-B629-41E5-BEA1-8148F9A7F5F5}" presName="sibTrans" presStyleLbl="sibTrans2D1" presStyleIdx="0" presStyleCnt="0"/>
      <dgm:spPr/>
    </dgm:pt>
    <dgm:pt modelId="{5182FE00-FD7C-4B07-9E7E-3F765A461A1B}" type="pres">
      <dgm:prSet presAssocID="{CCA2BD31-993E-47AE-9EE7-182419B4DD6B}" presName="compNode" presStyleCnt="0"/>
      <dgm:spPr/>
    </dgm:pt>
    <dgm:pt modelId="{AA9E36ED-23BC-46C4-BDBC-76F17A2E109E}" type="pres">
      <dgm:prSet presAssocID="{CCA2BD31-993E-47AE-9EE7-182419B4DD6B}" presName="iconBgRect" presStyleLbl="bgShp" presStyleIdx="5" presStyleCnt="6" custLinFactNeighborX="-6583" custLinFactNeighborY="-36047"/>
      <dgm:spPr>
        <a:solidFill>
          <a:schemeClr val="accent2"/>
        </a:solidFill>
      </dgm:spPr>
    </dgm:pt>
    <dgm:pt modelId="{8809000F-C44A-4D17-B305-2B74443AC22F}" type="pres">
      <dgm:prSet presAssocID="{CCA2BD31-993E-47AE-9EE7-182419B4DD6B}" presName="iconRect" presStyleLbl="node1" presStyleIdx="5" presStyleCnt="6" custLinFactNeighborX="-11350" custLinFactNeighborY="-6215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sconnected"/>
        </a:ext>
      </dgm:extLst>
    </dgm:pt>
    <dgm:pt modelId="{82CEA7EC-6B62-4B1F-9421-414B417C5579}" type="pres">
      <dgm:prSet presAssocID="{CCA2BD31-993E-47AE-9EE7-182419B4DD6B}" presName="spaceRect" presStyleCnt="0"/>
      <dgm:spPr/>
    </dgm:pt>
    <dgm:pt modelId="{D4C184C5-3296-4FF4-AEEC-B5F1661AF418}" type="pres">
      <dgm:prSet presAssocID="{CCA2BD31-993E-47AE-9EE7-182419B4DD6B}" presName="textRect" presStyleLbl="revTx" presStyleIdx="5" presStyleCnt="6" custScaleX="119813" custLinFactNeighborX="5603" custLinFactNeighborY="-31597">
        <dgm:presLayoutVars>
          <dgm:chMax val="1"/>
          <dgm:chPref val="1"/>
        </dgm:presLayoutVars>
      </dgm:prSet>
      <dgm:spPr/>
    </dgm:pt>
  </dgm:ptLst>
  <dgm:cxnLst>
    <dgm:cxn modelId="{C4B26C01-43AB-4C48-AF64-81B3A3C33741}" srcId="{1CD54462-1F8D-4409-82FF-79C8D018A5EE}" destId="{CCA2BD31-993E-47AE-9EE7-182419B4DD6B}" srcOrd="5" destOrd="0" parTransId="{2BE58142-1FF7-44ED-A829-00BD53EB9E52}" sibTransId="{436698D3-2A7E-4816-BB4C-5741C6A2AF75}"/>
    <dgm:cxn modelId="{7E2F350A-DC0D-4988-98CE-D242765D3E0D}" type="presOf" srcId="{551934C4-87D6-45BA-937D-431CA2B7FAE7}" destId="{4A11CE17-C77F-42A2-AB4B-34D42308173C}" srcOrd="0" destOrd="0" presId="urn:microsoft.com/office/officeart/2018/2/layout/IconCircleList"/>
    <dgm:cxn modelId="{E048AA0B-7666-4ECD-AACC-A5F8CDC0C2E4}" type="presOf" srcId="{A91E5488-B629-41E5-BEA1-8148F9A7F5F5}" destId="{77B65DB0-86B2-4811-B5A5-52AAEDB1688C}" srcOrd="0" destOrd="0" presId="urn:microsoft.com/office/officeart/2018/2/layout/IconCircleList"/>
    <dgm:cxn modelId="{A07F7A0C-558D-4C71-87F4-B6B7E6B97133}" type="presOf" srcId="{033C3942-9A8C-4486-A510-6269871529A7}" destId="{24818996-6F7D-4A0A-BB48-3F4863B6C679}" srcOrd="0" destOrd="0" presId="urn:microsoft.com/office/officeart/2018/2/layout/IconCircleList"/>
    <dgm:cxn modelId="{61914112-8E51-4CD6-867B-C8FE787B9E93}" type="presOf" srcId="{CCA2BD31-993E-47AE-9EE7-182419B4DD6B}" destId="{D4C184C5-3296-4FF4-AEEC-B5F1661AF418}" srcOrd="0" destOrd="0" presId="urn:microsoft.com/office/officeart/2018/2/layout/IconCircleList"/>
    <dgm:cxn modelId="{5D688C14-3485-414F-AB95-BDD85D42FD7F}" srcId="{1CD54462-1F8D-4409-82FF-79C8D018A5EE}" destId="{15494AC7-5F52-4C30-8CF0-1423840C2785}" srcOrd="2" destOrd="0" parTransId="{6ADEA2F3-FADA-457C-917F-8F9EA17A700C}" sibTransId="{820198B5-2F00-4E50-88E2-B4EF05BAA07E}"/>
    <dgm:cxn modelId="{86E3C716-FF5A-4AFF-A8BC-B0D4490E199E}" type="presOf" srcId="{1CD54462-1F8D-4409-82FF-79C8D018A5EE}" destId="{F0CE4D69-A016-4FFA-94F6-67C52E028290}" srcOrd="0" destOrd="0" presId="urn:microsoft.com/office/officeart/2018/2/layout/IconCircleList"/>
    <dgm:cxn modelId="{8BF40836-72FC-4078-8844-699607877783}" srcId="{1CD54462-1F8D-4409-82FF-79C8D018A5EE}" destId="{551934C4-87D6-45BA-937D-431CA2B7FAE7}" srcOrd="3" destOrd="0" parTransId="{40538A10-45C9-4E52-B101-5A67112DE12D}" sibTransId="{4AAB8DD9-1BEA-4629-B874-980B634E6F5A}"/>
    <dgm:cxn modelId="{D1C4D044-FD05-4034-B9ED-9EEDE8254B5A}" type="presOf" srcId="{DA1F48D7-3EE8-4613-8ED4-AA5BACDD684C}" destId="{EEECB11A-E7D6-4CCA-92EA-3CFA67F1FA3F}" srcOrd="0" destOrd="0" presId="urn:microsoft.com/office/officeart/2018/2/layout/IconCircleList"/>
    <dgm:cxn modelId="{28C29A6A-4BB2-4C23-B295-28F519804060}" type="presOf" srcId="{15494AC7-5F52-4C30-8CF0-1423840C2785}" destId="{D8275D03-CB63-450B-8629-3E0205D3D081}" srcOrd="0" destOrd="0" presId="urn:microsoft.com/office/officeart/2018/2/layout/IconCircleList"/>
    <dgm:cxn modelId="{74D5DC7B-0654-4D94-A821-D6B7887E897C}" type="presOf" srcId="{4AAB8DD9-1BEA-4629-B874-980B634E6F5A}" destId="{56DFCAF4-D6A4-43C5-8D3A-297D0C0985D6}" srcOrd="0" destOrd="0" presId="urn:microsoft.com/office/officeart/2018/2/layout/IconCircleList"/>
    <dgm:cxn modelId="{B3AFD8B2-AA5A-4B1A-AD9F-9A597C2CFC76}" srcId="{1CD54462-1F8D-4409-82FF-79C8D018A5EE}" destId="{9DDF97A6-E259-4860-BE27-9E9DB79ADD51}" srcOrd="4" destOrd="0" parTransId="{6E1430F2-4A0B-4AC3-A631-E8C54F1EF246}" sibTransId="{A91E5488-B629-41E5-BEA1-8148F9A7F5F5}"/>
    <dgm:cxn modelId="{08A2F6C3-9447-4E74-99C2-C9E688E75C47}" type="presOf" srcId="{820198B5-2F00-4E50-88E2-B4EF05BAA07E}" destId="{462E770D-F7CE-47EF-8AA5-0D54EE5B0EE7}" srcOrd="0" destOrd="0" presId="urn:microsoft.com/office/officeart/2018/2/layout/IconCircleList"/>
    <dgm:cxn modelId="{3F45E2DA-4E0E-4858-81A5-3A5FDCEB708F}" type="presOf" srcId="{9DDF97A6-E259-4860-BE27-9E9DB79ADD51}" destId="{7BB4A2CE-7290-4CE3-9D6C-B277E5961453}" srcOrd="0" destOrd="0" presId="urn:microsoft.com/office/officeart/2018/2/layout/IconCircleList"/>
    <dgm:cxn modelId="{72C10EE2-B231-4277-8ADA-5363E02BD6B0}" type="presOf" srcId="{1A3DEF40-4668-44FF-AA8C-8497575662D1}" destId="{08D01AFC-C3F2-4D4B-94D7-5D590BFC531F}" srcOrd="0" destOrd="0" presId="urn:microsoft.com/office/officeart/2018/2/layout/IconCircleList"/>
    <dgm:cxn modelId="{798153E4-3193-468A-893F-0CB729B69C55}" srcId="{1CD54462-1F8D-4409-82FF-79C8D018A5EE}" destId="{1A3DEF40-4668-44FF-AA8C-8497575662D1}" srcOrd="0" destOrd="0" parTransId="{AD156C8E-1BBB-45F5-95D4-02A8A885E330}" sibTransId="{033C3942-9A8C-4486-A510-6269871529A7}"/>
    <dgm:cxn modelId="{9218FBED-0518-4003-ADB7-6D991800BA92}" type="presOf" srcId="{8FA87068-9D50-40D5-8C68-104F3C04A071}" destId="{22E80BBE-BC02-4C64-8260-30B9903AD694}" srcOrd="0" destOrd="0" presId="urn:microsoft.com/office/officeart/2018/2/layout/IconCircleList"/>
    <dgm:cxn modelId="{9F579AF4-88F9-4EAA-BC14-78D988346D7C}" srcId="{1CD54462-1F8D-4409-82FF-79C8D018A5EE}" destId="{8FA87068-9D50-40D5-8C68-104F3C04A071}" srcOrd="1" destOrd="0" parTransId="{4E815A38-F984-461F-BBF1-D73D7DB4A7CD}" sibTransId="{DA1F48D7-3EE8-4613-8ED4-AA5BACDD684C}"/>
    <dgm:cxn modelId="{6D933B96-0E42-4A29-B8BF-2CF42B0FBC9D}" type="presParOf" srcId="{F0CE4D69-A016-4FFA-94F6-67C52E028290}" destId="{31DB1578-A1D5-447F-BCDA-510080A92F5D}" srcOrd="0" destOrd="0" presId="urn:microsoft.com/office/officeart/2018/2/layout/IconCircleList"/>
    <dgm:cxn modelId="{EC67B339-88B6-47CF-9C1E-C592A1E39236}" type="presParOf" srcId="{31DB1578-A1D5-447F-BCDA-510080A92F5D}" destId="{7722C099-6E98-4D86-AE61-793EB8BE1676}" srcOrd="0" destOrd="0" presId="urn:microsoft.com/office/officeart/2018/2/layout/IconCircleList"/>
    <dgm:cxn modelId="{8ABB98BB-7167-45A1-9A47-AA71903C014D}" type="presParOf" srcId="{7722C099-6E98-4D86-AE61-793EB8BE1676}" destId="{34051D01-BE27-44EA-B56D-34D95EF1645C}" srcOrd="0" destOrd="0" presId="urn:microsoft.com/office/officeart/2018/2/layout/IconCircleList"/>
    <dgm:cxn modelId="{ED6BA50D-B307-48F1-8629-70DCED3C3C9D}" type="presParOf" srcId="{7722C099-6E98-4D86-AE61-793EB8BE1676}" destId="{59FAFDDF-9D27-4419-8FEA-503BCCFF2296}" srcOrd="1" destOrd="0" presId="urn:microsoft.com/office/officeart/2018/2/layout/IconCircleList"/>
    <dgm:cxn modelId="{D589E63B-09D6-44BC-AA92-F9133CDE3554}" type="presParOf" srcId="{7722C099-6E98-4D86-AE61-793EB8BE1676}" destId="{7D4C53E2-5C6E-4B17-AC8C-2966F5492056}" srcOrd="2" destOrd="0" presId="urn:microsoft.com/office/officeart/2018/2/layout/IconCircleList"/>
    <dgm:cxn modelId="{C2E068A5-9E25-4177-A369-0872B1E68504}" type="presParOf" srcId="{7722C099-6E98-4D86-AE61-793EB8BE1676}" destId="{08D01AFC-C3F2-4D4B-94D7-5D590BFC531F}" srcOrd="3" destOrd="0" presId="urn:microsoft.com/office/officeart/2018/2/layout/IconCircleList"/>
    <dgm:cxn modelId="{CBE1C0A5-2ABD-48A6-B238-6086AE56B3EB}" type="presParOf" srcId="{31DB1578-A1D5-447F-BCDA-510080A92F5D}" destId="{24818996-6F7D-4A0A-BB48-3F4863B6C679}" srcOrd="1" destOrd="0" presId="urn:microsoft.com/office/officeart/2018/2/layout/IconCircleList"/>
    <dgm:cxn modelId="{AD5024A5-9C4C-4855-A40E-AB4181D96E68}" type="presParOf" srcId="{31DB1578-A1D5-447F-BCDA-510080A92F5D}" destId="{6372E328-AE7D-45DD-AF9A-813698193F8E}" srcOrd="2" destOrd="0" presId="urn:microsoft.com/office/officeart/2018/2/layout/IconCircleList"/>
    <dgm:cxn modelId="{0645738B-6244-455D-B1F1-167BC7E602C3}" type="presParOf" srcId="{6372E328-AE7D-45DD-AF9A-813698193F8E}" destId="{025F5935-3A0C-44C0-BD7B-E7079C7A60C1}" srcOrd="0" destOrd="0" presId="urn:microsoft.com/office/officeart/2018/2/layout/IconCircleList"/>
    <dgm:cxn modelId="{73B72E0E-74E4-4808-AEEA-AB108371D4C1}" type="presParOf" srcId="{6372E328-AE7D-45DD-AF9A-813698193F8E}" destId="{0A08108A-A431-450F-A0A8-01830869A943}" srcOrd="1" destOrd="0" presId="urn:microsoft.com/office/officeart/2018/2/layout/IconCircleList"/>
    <dgm:cxn modelId="{CFC4B661-8934-48FB-B909-85F809FC36CE}" type="presParOf" srcId="{6372E328-AE7D-45DD-AF9A-813698193F8E}" destId="{ED3C8714-0A10-4475-BFD2-2B1D9C6DC252}" srcOrd="2" destOrd="0" presId="urn:microsoft.com/office/officeart/2018/2/layout/IconCircleList"/>
    <dgm:cxn modelId="{AA726701-9040-44FE-A887-D692E275B08A}" type="presParOf" srcId="{6372E328-AE7D-45DD-AF9A-813698193F8E}" destId="{22E80BBE-BC02-4C64-8260-30B9903AD694}" srcOrd="3" destOrd="0" presId="urn:microsoft.com/office/officeart/2018/2/layout/IconCircleList"/>
    <dgm:cxn modelId="{69B34756-2D5E-4807-8D86-124EC6DE5DEF}" type="presParOf" srcId="{31DB1578-A1D5-447F-BCDA-510080A92F5D}" destId="{EEECB11A-E7D6-4CCA-92EA-3CFA67F1FA3F}" srcOrd="3" destOrd="0" presId="urn:microsoft.com/office/officeart/2018/2/layout/IconCircleList"/>
    <dgm:cxn modelId="{4F1A0F93-3336-42F8-B27B-920D3BE57B2F}" type="presParOf" srcId="{31DB1578-A1D5-447F-BCDA-510080A92F5D}" destId="{35F7D86F-5402-4E87-8D80-9261110153B9}" srcOrd="4" destOrd="0" presId="urn:microsoft.com/office/officeart/2018/2/layout/IconCircleList"/>
    <dgm:cxn modelId="{CF859D8A-7F14-4978-8113-563266F4FA84}" type="presParOf" srcId="{35F7D86F-5402-4E87-8D80-9261110153B9}" destId="{2246281E-8105-446B-9DDA-C69AE3706FB5}" srcOrd="0" destOrd="0" presId="urn:microsoft.com/office/officeart/2018/2/layout/IconCircleList"/>
    <dgm:cxn modelId="{C0CC064C-410B-493E-A378-CD98B393C351}" type="presParOf" srcId="{35F7D86F-5402-4E87-8D80-9261110153B9}" destId="{5A722E6D-8601-4C99-940D-2C02FC3DBB06}" srcOrd="1" destOrd="0" presId="urn:microsoft.com/office/officeart/2018/2/layout/IconCircleList"/>
    <dgm:cxn modelId="{D85F759C-E663-4BA6-A0A0-5EE49B9C59DE}" type="presParOf" srcId="{35F7D86F-5402-4E87-8D80-9261110153B9}" destId="{377C9E30-A079-4A28-9D80-183008B9D4C8}" srcOrd="2" destOrd="0" presId="urn:microsoft.com/office/officeart/2018/2/layout/IconCircleList"/>
    <dgm:cxn modelId="{CF209563-EFBD-4017-B452-3AFC1F897858}" type="presParOf" srcId="{35F7D86F-5402-4E87-8D80-9261110153B9}" destId="{D8275D03-CB63-450B-8629-3E0205D3D081}" srcOrd="3" destOrd="0" presId="urn:microsoft.com/office/officeart/2018/2/layout/IconCircleList"/>
    <dgm:cxn modelId="{5408D048-7493-4B6E-B07E-34EF8AF3EF26}" type="presParOf" srcId="{31DB1578-A1D5-447F-BCDA-510080A92F5D}" destId="{462E770D-F7CE-47EF-8AA5-0D54EE5B0EE7}" srcOrd="5" destOrd="0" presId="urn:microsoft.com/office/officeart/2018/2/layout/IconCircleList"/>
    <dgm:cxn modelId="{66BFBADF-A60B-45CD-A14B-BA9678F9F831}" type="presParOf" srcId="{31DB1578-A1D5-447F-BCDA-510080A92F5D}" destId="{07A01E93-78B3-42CA-AA6C-C9C4E1800AC6}" srcOrd="6" destOrd="0" presId="urn:microsoft.com/office/officeart/2018/2/layout/IconCircleList"/>
    <dgm:cxn modelId="{525427E9-E907-44B6-A5FE-DE6D7D5E99B7}" type="presParOf" srcId="{07A01E93-78B3-42CA-AA6C-C9C4E1800AC6}" destId="{D67A17B7-7BC3-4D35-A28A-46DCD363C583}" srcOrd="0" destOrd="0" presId="urn:microsoft.com/office/officeart/2018/2/layout/IconCircleList"/>
    <dgm:cxn modelId="{668EE218-245B-4F98-BDF0-04CA59EAAF52}" type="presParOf" srcId="{07A01E93-78B3-42CA-AA6C-C9C4E1800AC6}" destId="{3A682673-0C49-45EA-862B-7BBB6891DC72}" srcOrd="1" destOrd="0" presId="urn:microsoft.com/office/officeart/2018/2/layout/IconCircleList"/>
    <dgm:cxn modelId="{270ABDB8-2EEB-4C43-800C-FCBEA2908467}" type="presParOf" srcId="{07A01E93-78B3-42CA-AA6C-C9C4E1800AC6}" destId="{500D9132-4C0E-4E30-A4C0-2934BD33461B}" srcOrd="2" destOrd="0" presId="urn:microsoft.com/office/officeart/2018/2/layout/IconCircleList"/>
    <dgm:cxn modelId="{A5B610D1-15FD-40E6-AAF1-0F884603F588}" type="presParOf" srcId="{07A01E93-78B3-42CA-AA6C-C9C4E1800AC6}" destId="{4A11CE17-C77F-42A2-AB4B-34D42308173C}" srcOrd="3" destOrd="0" presId="urn:microsoft.com/office/officeart/2018/2/layout/IconCircleList"/>
    <dgm:cxn modelId="{072F983D-DEAC-4516-8BDF-7997A17A74DF}" type="presParOf" srcId="{31DB1578-A1D5-447F-BCDA-510080A92F5D}" destId="{56DFCAF4-D6A4-43C5-8D3A-297D0C0985D6}" srcOrd="7" destOrd="0" presId="urn:microsoft.com/office/officeart/2018/2/layout/IconCircleList"/>
    <dgm:cxn modelId="{C8021054-926A-49EE-B0B4-9AAC709F1A36}" type="presParOf" srcId="{31DB1578-A1D5-447F-BCDA-510080A92F5D}" destId="{92344F23-C5A1-4EC1-9812-2738AC4D7BD2}" srcOrd="8" destOrd="0" presId="urn:microsoft.com/office/officeart/2018/2/layout/IconCircleList"/>
    <dgm:cxn modelId="{B2ED8965-ED28-438D-8AC5-8076279CFD7F}" type="presParOf" srcId="{92344F23-C5A1-4EC1-9812-2738AC4D7BD2}" destId="{F982694C-51A0-4C93-95B3-4810A4AD2776}" srcOrd="0" destOrd="0" presId="urn:microsoft.com/office/officeart/2018/2/layout/IconCircleList"/>
    <dgm:cxn modelId="{1FA81529-B8EA-40B7-B326-2D227956773D}" type="presParOf" srcId="{92344F23-C5A1-4EC1-9812-2738AC4D7BD2}" destId="{A9D11969-F419-46D9-AD7C-B0E249B1B783}" srcOrd="1" destOrd="0" presId="urn:microsoft.com/office/officeart/2018/2/layout/IconCircleList"/>
    <dgm:cxn modelId="{D74B8D30-A7A1-414E-82B5-1B55CCE44306}" type="presParOf" srcId="{92344F23-C5A1-4EC1-9812-2738AC4D7BD2}" destId="{420C50FF-4AB9-4EAC-8159-8B9BA272F8DF}" srcOrd="2" destOrd="0" presId="urn:microsoft.com/office/officeart/2018/2/layout/IconCircleList"/>
    <dgm:cxn modelId="{5625CCD0-E83A-46DC-BA8A-2FBE46CAABFA}" type="presParOf" srcId="{92344F23-C5A1-4EC1-9812-2738AC4D7BD2}" destId="{7BB4A2CE-7290-4CE3-9D6C-B277E5961453}" srcOrd="3" destOrd="0" presId="urn:microsoft.com/office/officeart/2018/2/layout/IconCircleList"/>
    <dgm:cxn modelId="{4A252C34-80D3-4AC0-B80B-420CD151C436}" type="presParOf" srcId="{31DB1578-A1D5-447F-BCDA-510080A92F5D}" destId="{77B65DB0-86B2-4811-B5A5-52AAEDB1688C}" srcOrd="9" destOrd="0" presId="urn:microsoft.com/office/officeart/2018/2/layout/IconCircleList"/>
    <dgm:cxn modelId="{37F907FC-A7BF-41F2-8651-FBC2BC9D7F01}" type="presParOf" srcId="{31DB1578-A1D5-447F-BCDA-510080A92F5D}" destId="{5182FE00-FD7C-4B07-9E7E-3F765A461A1B}" srcOrd="10" destOrd="0" presId="urn:microsoft.com/office/officeart/2018/2/layout/IconCircleList"/>
    <dgm:cxn modelId="{CFD92937-3B36-48DA-B4DE-C95D76D739E5}" type="presParOf" srcId="{5182FE00-FD7C-4B07-9E7E-3F765A461A1B}" destId="{AA9E36ED-23BC-46C4-BDBC-76F17A2E109E}" srcOrd="0" destOrd="0" presId="urn:microsoft.com/office/officeart/2018/2/layout/IconCircleList"/>
    <dgm:cxn modelId="{7C3A766C-8C3D-4482-8643-661BA4AD2784}" type="presParOf" srcId="{5182FE00-FD7C-4B07-9E7E-3F765A461A1B}" destId="{8809000F-C44A-4D17-B305-2B74443AC22F}" srcOrd="1" destOrd="0" presId="urn:microsoft.com/office/officeart/2018/2/layout/IconCircleList"/>
    <dgm:cxn modelId="{7113EC10-16C2-4483-AAC0-5462C3E7D504}" type="presParOf" srcId="{5182FE00-FD7C-4B07-9E7E-3F765A461A1B}" destId="{82CEA7EC-6B62-4B1F-9421-414B417C5579}" srcOrd="2" destOrd="0" presId="urn:microsoft.com/office/officeart/2018/2/layout/IconCircleList"/>
    <dgm:cxn modelId="{530F4163-3350-485E-BBA5-3201C7466278}" type="presParOf" srcId="{5182FE00-FD7C-4B07-9E7E-3F765A461A1B}" destId="{D4C184C5-3296-4FF4-AEEC-B5F1661AF41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117F20-C395-4AE9-A5D6-48B9532B30B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DA36A47-2684-4B15-874A-C18D9E0C9E70}">
      <dgm:prSet custT="1"/>
      <dgm:spPr/>
      <dgm:t>
        <a:bodyPr/>
        <a:lstStyle/>
        <a:p>
          <a:pPr>
            <a:defRPr cap="all"/>
          </a:pPr>
          <a:r>
            <a:rPr lang="en-US" sz="1600" b="0" i="0" dirty="0">
              <a:solidFill>
                <a:schemeClr val="tx2">
                  <a:lumMod val="75000"/>
                </a:schemeClr>
              </a:solidFill>
            </a:rPr>
            <a:t>help encourage their parent organizations or constituents to take routing security issues more seriously</a:t>
          </a:r>
          <a:endParaRPr lang="en-US" sz="1600" dirty="0">
            <a:solidFill>
              <a:schemeClr val="tx2">
                <a:lumMod val="75000"/>
              </a:schemeClr>
            </a:solidFill>
          </a:endParaRPr>
        </a:p>
      </dgm:t>
    </dgm:pt>
    <dgm:pt modelId="{1234A506-E39D-4877-A377-F20E3A6AD000}" type="parTrans" cxnId="{485D4A69-6577-4677-A37C-825E75E1C424}">
      <dgm:prSet/>
      <dgm:spPr/>
      <dgm:t>
        <a:bodyPr/>
        <a:lstStyle/>
        <a:p>
          <a:endParaRPr lang="en-US"/>
        </a:p>
      </dgm:t>
    </dgm:pt>
    <dgm:pt modelId="{89ED41C6-DA67-4317-92C3-4ADF57875EEA}" type="sibTrans" cxnId="{485D4A69-6577-4677-A37C-825E75E1C424}">
      <dgm:prSet/>
      <dgm:spPr/>
      <dgm:t>
        <a:bodyPr/>
        <a:lstStyle/>
        <a:p>
          <a:endParaRPr lang="en-US"/>
        </a:p>
      </dgm:t>
    </dgm:pt>
    <dgm:pt modelId="{FDE910FD-6A59-42EE-AFC4-922FC64F2B2F}">
      <dgm:prSet custT="1"/>
      <dgm:spPr/>
      <dgm:t>
        <a:bodyPr/>
        <a:lstStyle/>
        <a:p>
          <a:pPr>
            <a:defRPr cap="all"/>
          </a:pPr>
          <a:r>
            <a:rPr lang="en-US" sz="1600" b="0" i="0" dirty="0"/>
            <a:t>raise awareness with governments of how routing security issues can affect critical infrastructure</a:t>
          </a:r>
          <a:endParaRPr lang="en-US" sz="1600" dirty="0"/>
        </a:p>
      </dgm:t>
    </dgm:pt>
    <dgm:pt modelId="{D34F4100-3F15-4229-8402-8EF1A59099AE}" type="parTrans" cxnId="{BAA7AA81-F5F8-45A9-BEF2-2ED1CC16B061}">
      <dgm:prSet/>
      <dgm:spPr/>
      <dgm:t>
        <a:bodyPr/>
        <a:lstStyle/>
        <a:p>
          <a:endParaRPr lang="en-US"/>
        </a:p>
      </dgm:t>
    </dgm:pt>
    <dgm:pt modelId="{DE310084-5197-4542-9DEB-F25977B744B4}" type="sibTrans" cxnId="{BAA7AA81-F5F8-45A9-BEF2-2ED1CC16B061}">
      <dgm:prSet/>
      <dgm:spPr/>
      <dgm:t>
        <a:bodyPr/>
        <a:lstStyle/>
        <a:p>
          <a:endParaRPr lang="en-US"/>
        </a:p>
      </dgm:t>
    </dgm:pt>
    <dgm:pt modelId="{61556869-2899-4ED0-B26E-BE91C0D9A231}">
      <dgm:prSet custT="1"/>
      <dgm:spPr/>
      <dgm:t>
        <a:bodyPr/>
        <a:lstStyle/>
        <a:p>
          <a:pPr>
            <a:defRPr cap="all"/>
          </a:pPr>
          <a:r>
            <a:rPr lang="en-US" sz="1600" b="0" i="0" dirty="0">
              <a:solidFill>
                <a:schemeClr val="tx2">
                  <a:lumMod val="75000"/>
                </a:schemeClr>
              </a:solidFill>
            </a:rPr>
            <a:t>encourage the adoption of routing security recommendations (such as NIST standards).</a:t>
          </a:r>
          <a:endParaRPr lang="en-US" sz="1600" dirty="0">
            <a:solidFill>
              <a:schemeClr val="tx2">
                <a:lumMod val="75000"/>
              </a:schemeClr>
            </a:solidFill>
          </a:endParaRPr>
        </a:p>
      </dgm:t>
    </dgm:pt>
    <dgm:pt modelId="{061CC54A-34E6-4F73-B3EE-B87FD341562D}" type="parTrans" cxnId="{AFF2419B-F626-4007-A578-8A8BC06319F5}">
      <dgm:prSet/>
      <dgm:spPr/>
      <dgm:t>
        <a:bodyPr/>
        <a:lstStyle/>
        <a:p>
          <a:endParaRPr lang="en-US"/>
        </a:p>
      </dgm:t>
    </dgm:pt>
    <dgm:pt modelId="{9BFE2367-81C5-4716-BE07-1F4E04A899EF}" type="sibTrans" cxnId="{AFF2419B-F626-4007-A578-8A8BC06319F5}">
      <dgm:prSet/>
      <dgm:spPr/>
      <dgm:t>
        <a:bodyPr/>
        <a:lstStyle/>
        <a:p>
          <a:endParaRPr lang="en-US"/>
        </a:p>
      </dgm:t>
    </dgm:pt>
    <dgm:pt modelId="{42B7E839-1DBF-450D-B1E5-DC22B035AB7B}" type="pres">
      <dgm:prSet presAssocID="{C1117F20-C395-4AE9-A5D6-48B9532B30B9}" presName="root" presStyleCnt="0">
        <dgm:presLayoutVars>
          <dgm:dir/>
          <dgm:resizeHandles val="exact"/>
        </dgm:presLayoutVars>
      </dgm:prSet>
      <dgm:spPr/>
    </dgm:pt>
    <dgm:pt modelId="{B94D6908-C4E3-4FBA-9AA2-135D9712037F}" type="pres">
      <dgm:prSet presAssocID="{6DA36A47-2684-4B15-874A-C18D9E0C9E70}" presName="compNode" presStyleCnt="0"/>
      <dgm:spPr/>
    </dgm:pt>
    <dgm:pt modelId="{61C58633-FC23-4E95-918E-5BF2339C1A21}" type="pres">
      <dgm:prSet presAssocID="{6DA36A47-2684-4B15-874A-C18D9E0C9E70}" presName="iconBgRect" presStyleLbl="bgShp" presStyleIdx="0" presStyleCnt="3"/>
      <dgm:spPr/>
    </dgm:pt>
    <dgm:pt modelId="{805BB4C6-6D7A-48F3-AF8D-0AB3E53528E7}" type="pres">
      <dgm:prSet presAssocID="{6DA36A47-2684-4B15-874A-C18D9E0C9E7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1135058C-98E0-43B7-A22A-59DA6248B121}" type="pres">
      <dgm:prSet presAssocID="{6DA36A47-2684-4B15-874A-C18D9E0C9E70}" presName="spaceRect" presStyleCnt="0"/>
      <dgm:spPr/>
    </dgm:pt>
    <dgm:pt modelId="{1CEB79D3-4962-4DFF-95CD-EDD44A63C3E7}" type="pres">
      <dgm:prSet presAssocID="{6DA36A47-2684-4B15-874A-C18D9E0C9E70}" presName="textRect" presStyleLbl="revTx" presStyleIdx="0" presStyleCnt="3">
        <dgm:presLayoutVars>
          <dgm:chMax val="1"/>
          <dgm:chPref val="1"/>
        </dgm:presLayoutVars>
      </dgm:prSet>
      <dgm:spPr/>
    </dgm:pt>
    <dgm:pt modelId="{1C3194A3-27F1-4896-A598-62BA3C59E0F1}" type="pres">
      <dgm:prSet presAssocID="{89ED41C6-DA67-4317-92C3-4ADF57875EEA}" presName="sibTrans" presStyleCnt="0"/>
      <dgm:spPr/>
    </dgm:pt>
    <dgm:pt modelId="{7F0C6440-25CA-4E71-8F6B-3A7A5A27838D}" type="pres">
      <dgm:prSet presAssocID="{FDE910FD-6A59-42EE-AFC4-922FC64F2B2F}" presName="compNode" presStyleCnt="0"/>
      <dgm:spPr/>
    </dgm:pt>
    <dgm:pt modelId="{F8F55A0F-F0D3-49FB-AA7C-8B7B82FD6F57}" type="pres">
      <dgm:prSet presAssocID="{FDE910FD-6A59-42EE-AFC4-922FC64F2B2F}" presName="iconBgRect" presStyleLbl="bgShp" presStyleIdx="1" presStyleCnt="3"/>
      <dgm:spPr/>
    </dgm:pt>
    <dgm:pt modelId="{A741E181-87B1-4702-AAE9-7CF32D85AD7E}" type="pres">
      <dgm:prSet presAssocID="{FDE910FD-6A59-42EE-AFC4-922FC64F2B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FCF12C0D-080A-4BF9-A05F-78E302815F38}" type="pres">
      <dgm:prSet presAssocID="{FDE910FD-6A59-42EE-AFC4-922FC64F2B2F}" presName="spaceRect" presStyleCnt="0"/>
      <dgm:spPr/>
    </dgm:pt>
    <dgm:pt modelId="{58DDF86B-4AC6-4BF6-AD5B-F21EEC017288}" type="pres">
      <dgm:prSet presAssocID="{FDE910FD-6A59-42EE-AFC4-922FC64F2B2F}" presName="textRect" presStyleLbl="revTx" presStyleIdx="1" presStyleCnt="3">
        <dgm:presLayoutVars>
          <dgm:chMax val="1"/>
          <dgm:chPref val="1"/>
        </dgm:presLayoutVars>
      </dgm:prSet>
      <dgm:spPr/>
    </dgm:pt>
    <dgm:pt modelId="{1083D80F-87B9-476A-B4E9-8AB1594C9612}" type="pres">
      <dgm:prSet presAssocID="{DE310084-5197-4542-9DEB-F25977B744B4}" presName="sibTrans" presStyleCnt="0"/>
      <dgm:spPr/>
    </dgm:pt>
    <dgm:pt modelId="{D072E047-6E02-47BD-91CA-AB8C0AE08B42}" type="pres">
      <dgm:prSet presAssocID="{61556869-2899-4ED0-B26E-BE91C0D9A231}" presName="compNode" presStyleCnt="0"/>
      <dgm:spPr/>
    </dgm:pt>
    <dgm:pt modelId="{F5A2C0D3-E6FF-4F39-B427-58D7AA6A6E94}" type="pres">
      <dgm:prSet presAssocID="{61556869-2899-4ED0-B26E-BE91C0D9A231}" presName="iconBgRect" presStyleLbl="bgShp" presStyleIdx="2" presStyleCnt="3"/>
      <dgm:spPr/>
    </dgm:pt>
    <dgm:pt modelId="{B967D90A-C57E-4377-A361-A6E8F9E38E17}" type="pres">
      <dgm:prSet presAssocID="{61556869-2899-4ED0-B26E-BE91C0D9A23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a:ext>
      </dgm:extLst>
    </dgm:pt>
    <dgm:pt modelId="{08E95F04-5ACA-4F62-A16F-4041FBF6C112}" type="pres">
      <dgm:prSet presAssocID="{61556869-2899-4ED0-B26E-BE91C0D9A231}" presName="spaceRect" presStyleCnt="0"/>
      <dgm:spPr/>
    </dgm:pt>
    <dgm:pt modelId="{07C48E6E-D3E4-47B2-AE2F-C98E298C392E}" type="pres">
      <dgm:prSet presAssocID="{61556869-2899-4ED0-B26E-BE91C0D9A231}" presName="textRect" presStyleLbl="revTx" presStyleIdx="2" presStyleCnt="3">
        <dgm:presLayoutVars>
          <dgm:chMax val="1"/>
          <dgm:chPref val="1"/>
        </dgm:presLayoutVars>
      </dgm:prSet>
      <dgm:spPr/>
    </dgm:pt>
  </dgm:ptLst>
  <dgm:cxnLst>
    <dgm:cxn modelId="{2BF32A3E-87BD-4B6F-B809-75A65D94B0CC}" type="presOf" srcId="{C1117F20-C395-4AE9-A5D6-48B9532B30B9}" destId="{42B7E839-1DBF-450D-B1E5-DC22B035AB7B}" srcOrd="0" destOrd="0" presId="urn:microsoft.com/office/officeart/2018/5/layout/IconCircleLabelList"/>
    <dgm:cxn modelId="{A0C4165D-A9E2-419C-A44D-34F3A6B16C71}" type="presOf" srcId="{FDE910FD-6A59-42EE-AFC4-922FC64F2B2F}" destId="{58DDF86B-4AC6-4BF6-AD5B-F21EEC017288}" srcOrd="0" destOrd="0" presId="urn:microsoft.com/office/officeart/2018/5/layout/IconCircleLabelList"/>
    <dgm:cxn modelId="{485D4A69-6577-4677-A37C-825E75E1C424}" srcId="{C1117F20-C395-4AE9-A5D6-48B9532B30B9}" destId="{6DA36A47-2684-4B15-874A-C18D9E0C9E70}" srcOrd="0" destOrd="0" parTransId="{1234A506-E39D-4877-A377-F20E3A6AD000}" sibTransId="{89ED41C6-DA67-4317-92C3-4ADF57875EEA}"/>
    <dgm:cxn modelId="{3D43327F-1529-4AD0-96F3-DF90EECCDDE8}" type="presOf" srcId="{6DA36A47-2684-4B15-874A-C18D9E0C9E70}" destId="{1CEB79D3-4962-4DFF-95CD-EDD44A63C3E7}" srcOrd="0" destOrd="0" presId="urn:microsoft.com/office/officeart/2018/5/layout/IconCircleLabelList"/>
    <dgm:cxn modelId="{BAA7AA81-F5F8-45A9-BEF2-2ED1CC16B061}" srcId="{C1117F20-C395-4AE9-A5D6-48B9532B30B9}" destId="{FDE910FD-6A59-42EE-AFC4-922FC64F2B2F}" srcOrd="1" destOrd="0" parTransId="{D34F4100-3F15-4229-8402-8EF1A59099AE}" sibTransId="{DE310084-5197-4542-9DEB-F25977B744B4}"/>
    <dgm:cxn modelId="{AFF2419B-F626-4007-A578-8A8BC06319F5}" srcId="{C1117F20-C395-4AE9-A5D6-48B9532B30B9}" destId="{61556869-2899-4ED0-B26E-BE91C0D9A231}" srcOrd="2" destOrd="0" parTransId="{061CC54A-34E6-4F73-B3EE-B87FD341562D}" sibTransId="{9BFE2367-81C5-4716-BE07-1F4E04A899EF}"/>
    <dgm:cxn modelId="{78CA85D2-EA2B-45E8-8800-C42E4FDA369B}" type="presOf" srcId="{61556869-2899-4ED0-B26E-BE91C0D9A231}" destId="{07C48E6E-D3E4-47B2-AE2F-C98E298C392E}" srcOrd="0" destOrd="0" presId="urn:microsoft.com/office/officeart/2018/5/layout/IconCircleLabelList"/>
    <dgm:cxn modelId="{607BA9EA-16AA-4E26-8CD6-D4E85DE00768}" type="presParOf" srcId="{42B7E839-1DBF-450D-B1E5-DC22B035AB7B}" destId="{B94D6908-C4E3-4FBA-9AA2-135D9712037F}" srcOrd="0" destOrd="0" presId="urn:microsoft.com/office/officeart/2018/5/layout/IconCircleLabelList"/>
    <dgm:cxn modelId="{33128BD7-C835-440D-9528-2F45448E28CB}" type="presParOf" srcId="{B94D6908-C4E3-4FBA-9AA2-135D9712037F}" destId="{61C58633-FC23-4E95-918E-5BF2339C1A21}" srcOrd="0" destOrd="0" presId="urn:microsoft.com/office/officeart/2018/5/layout/IconCircleLabelList"/>
    <dgm:cxn modelId="{7D5BB18A-2AEF-4CA1-8F25-328ADF154008}" type="presParOf" srcId="{B94D6908-C4E3-4FBA-9AA2-135D9712037F}" destId="{805BB4C6-6D7A-48F3-AF8D-0AB3E53528E7}" srcOrd="1" destOrd="0" presId="urn:microsoft.com/office/officeart/2018/5/layout/IconCircleLabelList"/>
    <dgm:cxn modelId="{7D64F38B-E7D9-4101-BA97-C4A7FB68C000}" type="presParOf" srcId="{B94D6908-C4E3-4FBA-9AA2-135D9712037F}" destId="{1135058C-98E0-43B7-A22A-59DA6248B121}" srcOrd="2" destOrd="0" presId="urn:microsoft.com/office/officeart/2018/5/layout/IconCircleLabelList"/>
    <dgm:cxn modelId="{C50DC420-6FFF-42C5-91A3-453AEC050F74}" type="presParOf" srcId="{B94D6908-C4E3-4FBA-9AA2-135D9712037F}" destId="{1CEB79D3-4962-4DFF-95CD-EDD44A63C3E7}" srcOrd="3" destOrd="0" presId="urn:microsoft.com/office/officeart/2018/5/layout/IconCircleLabelList"/>
    <dgm:cxn modelId="{EC0A2880-8153-4656-8873-E2159083DCB7}" type="presParOf" srcId="{42B7E839-1DBF-450D-B1E5-DC22B035AB7B}" destId="{1C3194A3-27F1-4896-A598-62BA3C59E0F1}" srcOrd="1" destOrd="0" presId="urn:microsoft.com/office/officeart/2018/5/layout/IconCircleLabelList"/>
    <dgm:cxn modelId="{D95E6B41-F614-4890-973D-532EC37796BE}" type="presParOf" srcId="{42B7E839-1DBF-450D-B1E5-DC22B035AB7B}" destId="{7F0C6440-25CA-4E71-8F6B-3A7A5A27838D}" srcOrd="2" destOrd="0" presId="urn:microsoft.com/office/officeart/2018/5/layout/IconCircleLabelList"/>
    <dgm:cxn modelId="{66B18B8A-781C-4867-8FA7-242ED7CE0178}" type="presParOf" srcId="{7F0C6440-25CA-4E71-8F6B-3A7A5A27838D}" destId="{F8F55A0F-F0D3-49FB-AA7C-8B7B82FD6F57}" srcOrd="0" destOrd="0" presId="urn:microsoft.com/office/officeart/2018/5/layout/IconCircleLabelList"/>
    <dgm:cxn modelId="{B789E642-C25E-4AC0-9CCF-BB1C9AF7C51A}" type="presParOf" srcId="{7F0C6440-25CA-4E71-8F6B-3A7A5A27838D}" destId="{A741E181-87B1-4702-AAE9-7CF32D85AD7E}" srcOrd="1" destOrd="0" presId="urn:microsoft.com/office/officeart/2018/5/layout/IconCircleLabelList"/>
    <dgm:cxn modelId="{17230F5C-728F-4DBC-898B-917A4950646E}" type="presParOf" srcId="{7F0C6440-25CA-4E71-8F6B-3A7A5A27838D}" destId="{FCF12C0D-080A-4BF9-A05F-78E302815F38}" srcOrd="2" destOrd="0" presId="urn:microsoft.com/office/officeart/2018/5/layout/IconCircleLabelList"/>
    <dgm:cxn modelId="{030AFCEB-4A58-4E5D-9C24-2C2321A56551}" type="presParOf" srcId="{7F0C6440-25CA-4E71-8F6B-3A7A5A27838D}" destId="{58DDF86B-4AC6-4BF6-AD5B-F21EEC017288}" srcOrd="3" destOrd="0" presId="urn:microsoft.com/office/officeart/2018/5/layout/IconCircleLabelList"/>
    <dgm:cxn modelId="{71B2E5D8-6BC5-49E8-9B5D-7B9C7F2D6546}" type="presParOf" srcId="{42B7E839-1DBF-450D-B1E5-DC22B035AB7B}" destId="{1083D80F-87B9-476A-B4E9-8AB1594C9612}" srcOrd="3" destOrd="0" presId="urn:microsoft.com/office/officeart/2018/5/layout/IconCircleLabelList"/>
    <dgm:cxn modelId="{BC9331B4-E426-452E-BBBF-518A60FF56C5}" type="presParOf" srcId="{42B7E839-1DBF-450D-B1E5-DC22B035AB7B}" destId="{D072E047-6E02-47BD-91CA-AB8C0AE08B42}" srcOrd="4" destOrd="0" presId="urn:microsoft.com/office/officeart/2018/5/layout/IconCircleLabelList"/>
    <dgm:cxn modelId="{1E57C5DA-6B89-4CE5-A81F-0F714A003F5D}" type="presParOf" srcId="{D072E047-6E02-47BD-91CA-AB8C0AE08B42}" destId="{F5A2C0D3-E6FF-4F39-B427-58D7AA6A6E94}" srcOrd="0" destOrd="0" presId="urn:microsoft.com/office/officeart/2018/5/layout/IconCircleLabelList"/>
    <dgm:cxn modelId="{A037CEF1-1427-4D72-A2CB-04DB241DC2A1}" type="presParOf" srcId="{D072E047-6E02-47BD-91CA-AB8C0AE08B42}" destId="{B967D90A-C57E-4377-A361-A6E8F9E38E17}" srcOrd="1" destOrd="0" presId="urn:microsoft.com/office/officeart/2018/5/layout/IconCircleLabelList"/>
    <dgm:cxn modelId="{2BFF480A-EB34-42B1-9535-11BC8CFDC791}" type="presParOf" srcId="{D072E047-6E02-47BD-91CA-AB8C0AE08B42}" destId="{08E95F04-5ACA-4F62-A16F-4041FBF6C112}" srcOrd="2" destOrd="0" presId="urn:microsoft.com/office/officeart/2018/5/layout/IconCircleLabelList"/>
    <dgm:cxn modelId="{5B9B1737-A06A-4192-9CB4-C2C1424A03B2}" type="presParOf" srcId="{D072E047-6E02-47BD-91CA-AB8C0AE08B42}" destId="{07C48E6E-D3E4-47B2-AE2F-C98E298C392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D33DCE-540C-4A55-95F0-C2D8C610901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BFDE751-A1B8-4532-B7A1-04492F78EEB7}">
      <dgm:prSet/>
      <dgm:spPr/>
      <dgm:t>
        <a:bodyPr/>
        <a:lstStyle/>
        <a:p>
          <a:r>
            <a:rPr lang="en-US"/>
            <a:t>The DNS is reliant on the global routing system to deliver queries and return responses.</a:t>
          </a:r>
        </a:p>
      </dgm:t>
    </dgm:pt>
    <dgm:pt modelId="{98982B9D-63AB-4891-8A08-E5CA746DACB3}" type="parTrans" cxnId="{9804FB33-6F12-4F40-B94C-5BA4FA1F395B}">
      <dgm:prSet/>
      <dgm:spPr/>
      <dgm:t>
        <a:bodyPr/>
        <a:lstStyle/>
        <a:p>
          <a:endParaRPr lang="en-US"/>
        </a:p>
      </dgm:t>
    </dgm:pt>
    <dgm:pt modelId="{B336A245-A641-41BF-A6B2-C5E919DC6BAD}" type="sibTrans" cxnId="{9804FB33-6F12-4F40-B94C-5BA4FA1F395B}">
      <dgm:prSet/>
      <dgm:spPr/>
      <dgm:t>
        <a:bodyPr/>
        <a:lstStyle/>
        <a:p>
          <a:endParaRPr lang="en-US"/>
        </a:p>
      </dgm:t>
    </dgm:pt>
    <dgm:pt modelId="{8AA3F81C-0A52-4E8C-A62B-36AB9D238204}">
      <dgm:prSet/>
      <dgm:spPr/>
      <dgm:t>
        <a:bodyPr/>
        <a:lstStyle/>
        <a:p>
          <a:r>
            <a:rPr lang="en-US"/>
            <a:t>If routes are hijacked these may never arrive, whilst route leaks can allow these to be inspected or cause sufficient delays to cause queries to be dropped.</a:t>
          </a:r>
        </a:p>
      </dgm:t>
    </dgm:pt>
    <dgm:pt modelId="{27143276-B472-4E64-AC9A-FD93E5291C19}" type="parTrans" cxnId="{1389AC89-354A-425E-A0AC-07D4041ADC4E}">
      <dgm:prSet/>
      <dgm:spPr/>
      <dgm:t>
        <a:bodyPr/>
        <a:lstStyle/>
        <a:p>
          <a:endParaRPr lang="en-US"/>
        </a:p>
      </dgm:t>
    </dgm:pt>
    <dgm:pt modelId="{44B46FFC-49E1-4A40-83E7-045DDD2659F4}" type="sibTrans" cxnId="{1389AC89-354A-425E-A0AC-07D4041ADC4E}">
      <dgm:prSet/>
      <dgm:spPr/>
      <dgm:t>
        <a:bodyPr/>
        <a:lstStyle/>
        <a:p>
          <a:endParaRPr lang="en-US"/>
        </a:p>
      </dgm:t>
    </dgm:pt>
    <dgm:pt modelId="{7B176156-5BDE-4C90-B9C7-8D0862F605BF}">
      <dgm:prSet/>
      <dgm:spPr/>
      <dgm:t>
        <a:bodyPr/>
        <a:lstStyle/>
        <a:p>
          <a:r>
            <a:rPr lang="en-US"/>
            <a:t>DDoS attacks are also a common attack vector, which anti-spoofing measures can mitigate.</a:t>
          </a:r>
        </a:p>
      </dgm:t>
    </dgm:pt>
    <dgm:pt modelId="{ADA65015-D7EF-458C-8FCC-092A72EE8E34}" type="parTrans" cxnId="{FEBB8AE5-F79A-401D-9A57-DD231A85E7E8}">
      <dgm:prSet/>
      <dgm:spPr/>
      <dgm:t>
        <a:bodyPr/>
        <a:lstStyle/>
        <a:p>
          <a:endParaRPr lang="en-US"/>
        </a:p>
      </dgm:t>
    </dgm:pt>
    <dgm:pt modelId="{F7BEE48A-6774-4FFB-9280-E269123777E8}" type="sibTrans" cxnId="{FEBB8AE5-F79A-401D-9A57-DD231A85E7E8}">
      <dgm:prSet/>
      <dgm:spPr/>
      <dgm:t>
        <a:bodyPr/>
        <a:lstStyle/>
        <a:p>
          <a:endParaRPr lang="en-US"/>
        </a:p>
      </dgm:t>
    </dgm:pt>
    <dgm:pt modelId="{48750E7C-E96F-D34E-B33F-EC28173BCC7B}" type="pres">
      <dgm:prSet presAssocID="{8CD33DCE-540C-4A55-95F0-C2D8C6109012}" presName="vert0" presStyleCnt="0">
        <dgm:presLayoutVars>
          <dgm:dir/>
          <dgm:animOne val="branch"/>
          <dgm:animLvl val="lvl"/>
        </dgm:presLayoutVars>
      </dgm:prSet>
      <dgm:spPr/>
    </dgm:pt>
    <dgm:pt modelId="{09639BAD-A659-4A40-A645-EF0BE2D71269}" type="pres">
      <dgm:prSet presAssocID="{ABFDE751-A1B8-4532-B7A1-04492F78EEB7}" presName="thickLine" presStyleLbl="alignNode1" presStyleIdx="0" presStyleCnt="3"/>
      <dgm:spPr/>
    </dgm:pt>
    <dgm:pt modelId="{3B2AA326-31FB-2A49-8908-E5825BF88A8B}" type="pres">
      <dgm:prSet presAssocID="{ABFDE751-A1B8-4532-B7A1-04492F78EEB7}" presName="horz1" presStyleCnt="0"/>
      <dgm:spPr/>
    </dgm:pt>
    <dgm:pt modelId="{CCAE4495-FBC6-724E-9A05-64CA2B1491AD}" type="pres">
      <dgm:prSet presAssocID="{ABFDE751-A1B8-4532-B7A1-04492F78EEB7}" presName="tx1" presStyleLbl="revTx" presStyleIdx="0" presStyleCnt="3"/>
      <dgm:spPr/>
    </dgm:pt>
    <dgm:pt modelId="{5F2456B8-9CCC-C943-9721-DD99FE3ACC37}" type="pres">
      <dgm:prSet presAssocID="{ABFDE751-A1B8-4532-B7A1-04492F78EEB7}" presName="vert1" presStyleCnt="0"/>
      <dgm:spPr/>
    </dgm:pt>
    <dgm:pt modelId="{0F96928D-F9CC-B94C-94D1-6D658CD40A21}" type="pres">
      <dgm:prSet presAssocID="{8AA3F81C-0A52-4E8C-A62B-36AB9D238204}" presName="thickLine" presStyleLbl="alignNode1" presStyleIdx="1" presStyleCnt="3"/>
      <dgm:spPr/>
    </dgm:pt>
    <dgm:pt modelId="{B12CD119-4C95-A34E-9445-E7F5215F0649}" type="pres">
      <dgm:prSet presAssocID="{8AA3F81C-0A52-4E8C-A62B-36AB9D238204}" presName="horz1" presStyleCnt="0"/>
      <dgm:spPr/>
    </dgm:pt>
    <dgm:pt modelId="{77094CAB-0179-0B4E-9B3F-E53B783A6113}" type="pres">
      <dgm:prSet presAssocID="{8AA3F81C-0A52-4E8C-A62B-36AB9D238204}" presName="tx1" presStyleLbl="revTx" presStyleIdx="1" presStyleCnt="3"/>
      <dgm:spPr/>
    </dgm:pt>
    <dgm:pt modelId="{D770AD7D-85AA-1643-9596-8194D46E13C7}" type="pres">
      <dgm:prSet presAssocID="{8AA3F81C-0A52-4E8C-A62B-36AB9D238204}" presName="vert1" presStyleCnt="0"/>
      <dgm:spPr/>
    </dgm:pt>
    <dgm:pt modelId="{FF17FBE4-03A3-BF48-8EDD-E90982E2310E}" type="pres">
      <dgm:prSet presAssocID="{7B176156-5BDE-4C90-B9C7-8D0862F605BF}" presName="thickLine" presStyleLbl="alignNode1" presStyleIdx="2" presStyleCnt="3"/>
      <dgm:spPr/>
    </dgm:pt>
    <dgm:pt modelId="{F8992137-3036-0D48-A5A8-C4A615457189}" type="pres">
      <dgm:prSet presAssocID="{7B176156-5BDE-4C90-B9C7-8D0862F605BF}" presName="horz1" presStyleCnt="0"/>
      <dgm:spPr/>
    </dgm:pt>
    <dgm:pt modelId="{70632C7B-DCAA-B54F-A337-12FA48EEB955}" type="pres">
      <dgm:prSet presAssocID="{7B176156-5BDE-4C90-B9C7-8D0862F605BF}" presName="tx1" presStyleLbl="revTx" presStyleIdx="2" presStyleCnt="3"/>
      <dgm:spPr/>
    </dgm:pt>
    <dgm:pt modelId="{21F6FAF1-DB6B-AD48-BA8F-C14CD07B12DE}" type="pres">
      <dgm:prSet presAssocID="{7B176156-5BDE-4C90-B9C7-8D0862F605BF}" presName="vert1" presStyleCnt="0"/>
      <dgm:spPr/>
    </dgm:pt>
  </dgm:ptLst>
  <dgm:cxnLst>
    <dgm:cxn modelId="{9804FB33-6F12-4F40-B94C-5BA4FA1F395B}" srcId="{8CD33DCE-540C-4A55-95F0-C2D8C6109012}" destId="{ABFDE751-A1B8-4532-B7A1-04492F78EEB7}" srcOrd="0" destOrd="0" parTransId="{98982B9D-63AB-4891-8A08-E5CA746DACB3}" sibTransId="{B336A245-A641-41BF-A6B2-C5E919DC6BAD}"/>
    <dgm:cxn modelId="{E62FAA70-25FD-4044-B5F7-105F3928291A}" type="presOf" srcId="{8AA3F81C-0A52-4E8C-A62B-36AB9D238204}" destId="{77094CAB-0179-0B4E-9B3F-E53B783A6113}" srcOrd="0" destOrd="0" presId="urn:microsoft.com/office/officeart/2008/layout/LinedList"/>
    <dgm:cxn modelId="{1389AC89-354A-425E-A0AC-07D4041ADC4E}" srcId="{8CD33DCE-540C-4A55-95F0-C2D8C6109012}" destId="{8AA3F81C-0A52-4E8C-A62B-36AB9D238204}" srcOrd="1" destOrd="0" parTransId="{27143276-B472-4E64-AC9A-FD93E5291C19}" sibTransId="{44B46FFC-49E1-4A40-83E7-045DDD2659F4}"/>
    <dgm:cxn modelId="{42AFC7B0-64EB-3247-830A-8CB3054E7878}" type="presOf" srcId="{8CD33DCE-540C-4A55-95F0-C2D8C6109012}" destId="{48750E7C-E96F-D34E-B33F-EC28173BCC7B}" srcOrd="0" destOrd="0" presId="urn:microsoft.com/office/officeart/2008/layout/LinedList"/>
    <dgm:cxn modelId="{A80E4BCF-2713-0941-AB1E-E1FBECD3A68F}" type="presOf" srcId="{ABFDE751-A1B8-4532-B7A1-04492F78EEB7}" destId="{CCAE4495-FBC6-724E-9A05-64CA2B1491AD}" srcOrd="0" destOrd="0" presId="urn:microsoft.com/office/officeart/2008/layout/LinedList"/>
    <dgm:cxn modelId="{D779E5D2-1043-AD44-9D5B-7D51E663696C}" type="presOf" srcId="{7B176156-5BDE-4C90-B9C7-8D0862F605BF}" destId="{70632C7B-DCAA-B54F-A337-12FA48EEB955}" srcOrd="0" destOrd="0" presId="urn:microsoft.com/office/officeart/2008/layout/LinedList"/>
    <dgm:cxn modelId="{FEBB8AE5-F79A-401D-9A57-DD231A85E7E8}" srcId="{8CD33DCE-540C-4A55-95F0-C2D8C6109012}" destId="{7B176156-5BDE-4C90-B9C7-8D0862F605BF}" srcOrd="2" destOrd="0" parTransId="{ADA65015-D7EF-458C-8FCC-092A72EE8E34}" sibTransId="{F7BEE48A-6774-4FFB-9280-E269123777E8}"/>
    <dgm:cxn modelId="{5B430532-4C99-B340-9C77-C46D40E25B7A}" type="presParOf" srcId="{48750E7C-E96F-D34E-B33F-EC28173BCC7B}" destId="{09639BAD-A659-4A40-A645-EF0BE2D71269}" srcOrd="0" destOrd="0" presId="urn:microsoft.com/office/officeart/2008/layout/LinedList"/>
    <dgm:cxn modelId="{3C39305F-CFE6-F64E-A73C-897A13C9D986}" type="presParOf" srcId="{48750E7C-E96F-D34E-B33F-EC28173BCC7B}" destId="{3B2AA326-31FB-2A49-8908-E5825BF88A8B}" srcOrd="1" destOrd="0" presId="urn:microsoft.com/office/officeart/2008/layout/LinedList"/>
    <dgm:cxn modelId="{0518930E-2A81-B34C-8567-0B48CCD46D0B}" type="presParOf" srcId="{3B2AA326-31FB-2A49-8908-E5825BF88A8B}" destId="{CCAE4495-FBC6-724E-9A05-64CA2B1491AD}" srcOrd="0" destOrd="0" presId="urn:microsoft.com/office/officeart/2008/layout/LinedList"/>
    <dgm:cxn modelId="{15F8D4EE-E498-1D4F-9091-3D1B053CDD69}" type="presParOf" srcId="{3B2AA326-31FB-2A49-8908-E5825BF88A8B}" destId="{5F2456B8-9CCC-C943-9721-DD99FE3ACC37}" srcOrd="1" destOrd="0" presId="urn:microsoft.com/office/officeart/2008/layout/LinedList"/>
    <dgm:cxn modelId="{442C7F2D-779F-8248-9A1D-4CD4D1F18FB9}" type="presParOf" srcId="{48750E7C-E96F-D34E-B33F-EC28173BCC7B}" destId="{0F96928D-F9CC-B94C-94D1-6D658CD40A21}" srcOrd="2" destOrd="0" presId="urn:microsoft.com/office/officeart/2008/layout/LinedList"/>
    <dgm:cxn modelId="{19C02B51-5FA9-6A43-BD87-9A993EE5119F}" type="presParOf" srcId="{48750E7C-E96F-D34E-B33F-EC28173BCC7B}" destId="{B12CD119-4C95-A34E-9445-E7F5215F0649}" srcOrd="3" destOrd="0" presId="urn:microsoft.com/office/officeart/2008/layout/LinedList"/>
    <dgm:cxn modelId="{F283CB0A-04D8-AE43-8CBB-93C2DCEDBF4B}" type="presParOf" srcId="{B12CD119-4C95-A34E-9445-E7F5215F0649}" destId="{77094CAB-0179-0B4E-9B3F-E53B783A6113}" srcOrd="0" destOrd="0" presId="urn:microsoft.com/office/officeart/2008/layout/LinedList"/>
    <dgm:cxn modelId="{A2777081-A6B3-2A4E-907D-241ECF3CA9BC}" type="presParOf" srcId="{B12CD119-4C95-A34E-9445-E7F5215F0649}" destId="{D770AD7D-85AA-1643-9596-8194D46E13C7}" srcOrd="1" destOrd="0" presId="urn:microsoft.com/office/officeart/2008/layout/LinedList"/>
    <dgm:cxn modelId="{CA5738DA-D810-964D-ACBB-7DC528D0DFE8}" type="presParOf" srcId="{48750E7C-E96F-D34E-B33F-EC28173BCC7B}" destId="{FF17FBE4-03A3-BF48-8EDD-E90982E2310E}" srcOrd="4" destOrd="0" presId="urn:microsoft.com/office/officeart/2008/layout/LinedList"/>
    <dgm:cxn modelId="{747B49EB-EB9D-6F49-8DBB-025FA451BEC6}" type="presParOf" srcId="{48750E7C-E96F-D34E-B33F-EC28173BCC7B}" destId="{F8992137-3036-0D48-A5A8-C4A615457189}" srcOrd="5" destOrd="0" presId="urn:microsoft.com/office/officeart/2008/layout/LinedList"/>
    <dgm:cxn modelId="{A290E036-6A26-D74D-A1CC-5BB549B8E82C}" type="presParOf" srcId="{F8992137-3036-0D48-A5A8-C4A615457189}" destId="{70632C7B-DCAA-B54F-A337-12FA48EEB955}" srcOrd="0" destOrd="0" presId="urn:microsoft.com/office/officeart/2008/layout/LinedList"/>
    <dgm:cxn modelId="{ED79CE43-2689-DF4C-A701-D057CEF274F7}" type="presParOf" srcId="{F8992137-3036-0D48-A5A8-C4A615457189}" destId="{21F6FAF1-DB6B-AD48-BA8F-C14CD07B12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E949A9-6607-4C18-8349-3F71BCEF0D7B}" type="doc">
      <dgm:prSet loTypeId="urn:microsoft.com/office/officeart/2018/2/layout/IconCircleList" loCatId="icon" qsTypeId="urn:microsoft.com/office/officeart/2005/8/quickstyle/simple1" qsCatId="simple" csTypeId="urn:microsoft.com/office/officeart/2005/8/colors/colorful5" csCatId="colorful" phldr="1"/>
      <dgm:spPr/>
      <dgm:t>
        <a:bodyPr/>
        <a:lstStyle/>
        <a:p>
          <a:endParaRPr lang="en-US"/>
        </a:p>
      </dgm:t>
    </dgm:pt>
    <dgm:pt modelId="{16A793E0-9216-41A3-AE82-CC0122E306A9}">
      <dgm:prSet custT="1"/>
      <dgm:spPr/>
      <dgm:t>
        <a:bodyPr/>
        <a:lstStyle/>
        <a:p>
          <a:pPr>
            <a:lnSpc>
              <a:spcPct val="100000"/>
            </a:lnSpc>
          </a:pPr>
          <a:r>
            <a:rPr lang="en-US" sz="1600" dirty="0"/>
            <a:t>1) Improving the business case for MANRS by implementing the MANRS Actions as industry standards under a recognized standards body.</a:t>
          </a:r>
        </a:p>
      </dgm:t>
    </dgm:pt>
    <dgm:pt modelId="{CB315742-4C4B-417C-A303-E2CB404C74FE}" type="parTrans" cxnId="{4CF0C357-27E3-4CFF-8231-148EC2785ED5}">
      <dgm:prSet/>
      <dgm:spPr/>
      <dgm:t>
        <a:bodyPr/>
        <a:lstStyle/>
        <a:p>
          <a:endParaRPr lang="en-US"/>
        </a:p>
      </dgm:t>
    </dgm:pt>
    <dgm:pt modelId="{5987CBCD-6DC4-4417-89B0-A7AF92CF0856}" type="sibTrans" cxnId="{4CF0C357-27E3-4CFF-8231-148EC2785ED5}">
      <dgm:prSet/>
      <dgm:spPr/>
      <dgm:t>
        <a:bodyPr/>
        <a:lstStyle/>
        <a:p>
          <a:pPr>
            <a:lnSpc>
              <a:spcPct val="100000"/>
            </a:lnSpc>
          </a:pPr>
          <a:endParaRPr lang="en-US"/>
        </a:p>
      </dgm:t>
    </dgm:pt>
    <dgm:pt modelId="{CF5DF535-4617-408E-91A2-EA09C78D8E21}">
      <dgm:prSet custT="1"/>
      <dgm:spPr/>
      <dgm:t>
        <a:bodyPr/>
        <a:lstStyle/>
        <a:p>
          <a:pPr>
            <a:lnSpc>
              <a:spcPct val="100000"/>
            </a:lnSpc>
          </a:pPr>
          <a:r>
            <a:rPr lang="en-US" sz="1600" dirty="0"/>
            <a:t>2) Developing a certification program and quality mark with enhanced assurances to aid business decisions such as procurement (this is MANRS+)</a:t>
          </a:r>
        </a:p>
      </dgm:t>
    </dgm:pt>
    <dgm:pt modelId="{B7ECE2FE-F976-460C-91F6-F4DEE1C82D76}" type="parTrans" cxnId="{A59E9AE6-CE59-48A4-AAD2-2246D94BE618}">
      <dgm:prSet/>
      <dgm:spPr/>
      <dgm:t>
        <a:bodyPr/>
        <a:lstStyle/>
        <a:p>
          <a:endParaRPr lang="en-US"/>
        </a:p>
      </dgm:t>
    </dgm:pt>
    <dgm:pt modelId="{4B28E966-0EEA-4275-9032-821D4A468441}" type="sibTrans" cxnId="{A59E9AE6-CE59-48A4-AAD2-2246D94BE618}">
      <dgm:prSet/>
      <dgm:spPr/>
      <dgm:t>
        <a:bodyPr/>
        <a:lstStyle/>
        <a:p>
          <a:pPr>
            <a:lnSpc>
              <a:spcPct val="100000"/>
            </a:lnSpc>
          </a:pPr>
          <a:endParaRPr lang="en-US"/>
        </a:p>
      </dgm:t>
    </dgm:pt>
    <dgm:pt modelId="{A9504970-004D-4F09-9B67-34F198C0E2CC}">
      <dgm:prSet custT="1"/>
      <dgm:spPr/>
      <dgm:t>
        <a:bodyPr/>
        <a:lstStyle/>
        <a:p>
          <a:pPr>
            <a:lnSpc>
              <a:spcPct val="100000"/>
            </a:lnSpc>
          </a:pPr>
          <a:r>
            <a:rPr lang="en-US" sz="1600" dirty="0"/>
            <a:t>3) Engaging government policymakers who are increasingly looking to introduce regulation with respect to the global routing system. Industry-led technical solutions are usually more effective than regulatory imposed ones.  </a:t>
          </a:r>
        </a:p>
      </dgm:t>
    </dgm:pt>
    <dgm:pt modelId="{E63D86EE-50E8-419A-9A96-E94C7B821AA6}" type="parTrans" cxnId="{A9B0CF16-2643-4CFA-B001-B9467C9E791A}">
      <dgm:prSet/>
      <dgm:spPr/>
      <dgm:t>
        <a:bodyPr/>
        <a:lstStyle/>
        <a:p>
          <a:endParaRPr lang="en-US"/>
        </a:p>
      </dgm:t>
    </dgm:pt>
    <dgm:pt modelId="{DCF3A3E9-4D2E-4A50-A77E-8339E097399B}" type="sibTrans" cxnId="{A9B0CF16-2643-4CFA-B001-B9467C9E791A}">
      <dgm:prSet/>
      <dgm:spPr/>
      <dgm:t>
        <a:bodyPr/>
        <a:lstStyle/>
        <a:p>
          <a:pPr>
            <a:lnSpc>
              <a:spcPct val="100000"/>
            </a:lnSpc>
          </a:pPr>
          <a:endParaRPr lang="en-US"/>
        </a:p>
      </dgm:t>
    </dgm:pt>
    <dgm:pt modelId="{9B622DDF-B6AC-4455-B099-3110F7B8A557}">
      <dgm:prSet custT="1"/>
      <dgm:spPr/>
      <dgm:t>
        <a:bodyPr/>
        <a:lstStyle/>
        <a:p>
          <a:pPr>
            <a:lnSpc>
              <a:spcPct val="100000"/>
            </a:lnSpc>
          </a:pPr>
          <a:r>
            <a:rPr lang="en-US" sz="1600" dirty="0"/>
            <a:t>4) Continuing the MANRS Mentors &amp; Ambassadors program to extend our advocacy, technical capacity building and consultancy, and providing input to policymakers in different countries.</a:t>
          </a:r>
        </a:p>
      </dgm:t>
    </dgm:pt>
    <dgm:pt modelId="{9BCABF21-5C2F-4973-AE61-BA3FE8C1044E}" type="parTrans" cxnId="{776DA057-FCAA-4C57-BF29-3E87116ADCBE}">
      <dgm:prSet/>
      <dgm:spPr/>
      <dgm:t>
        <a:bodyPr/>
        <a:lstStyle/>
        <a:p>
          <a:endParaRPr lang="en-US"/>
        </a:p>
      </dgm:t>
    </dgm:pt>
    <dgm:pt modelId="{98F9D40D-7D80-4D05-A06C-9679EA892E09}" type="sibTrans" cxnId="{776DA057-FCAA-4C57-BF29-3E87116ADCBE}">
      <dgm:prSet/>
      <dgm:spPr/>
      <dgm:t>
        <a:bodyPr/>
        <a:lstStyle/>
        <a:p>
          <a:pPr>
            <a:lnSpc>
              <a:spcPct val="100000"/>
            </a:lnSpc>
          </a:pPr>
          <a:endParaRPr lang="en-US"/>
        </a:p>
      </dgm:t>
    </dgm:pt>
    <dgm:pt modelId="{18CBA47C-19B7-4587-BF7F-F0CF43836DB5}">
      <dgm:prSet custT="1"/>
      <dgm:spPr/>
      <dgm:t>
        <a:bodyPr/>
        <a:lstStyle/>
        <a:p>
          <a:pPr>
            <a:lnSpc>
              <a:spcPct val="100000"/>
            </a:lnSpc>
          </a:pPr>
          <a:r>
            <a:rPr lang="en-US" sz="1600" dirty="0"/>
            <a:t>5) Developing the MANRS Observatory to offer a more customizable experience, including offering routing security data to MANRS participants for use with their own tools. </a:t>
          </a:r>
        </a:p>
      </dgm:t>
    </dgm:pt>
    <dgm:pt modelId="{BE4C41A3-0E8D-4A78-A0AF-EA54E9B52FF5}" type="parTrans" cxnId="{B338D84B-3648-4951-ACDF-7950262EF757}">
      <dgm:prSet/>
      <dgm:spPr/>
      <dgm:t>
        <a:bodyPr/>
        <a:lstStyle/>
        <a:p>
          <a:endParaRPr lang="en-US"/>
        </a:p>
      </dgm:t>
    </dgm:pt>
    <dgm:pt modelId="{6F77E76E-F5EA-4207-BD2B-D27F5A243458}" type="sibTrans" cxnId="{B338D84B-3648-4951-ACDF-7950262EF757}">
      <dgm:prSet/>
      <dgm:spPr/>
      <dgm:t>
        <a:bodyPr/>
        <a:lstStyle/>
        <a:p>
          <a:pPr>
            <a:lnSpc>
              <a:spcPct val="100000"/>
            </a:lnSpc>
          </a:pPr>
          <a:endParaRPr lang="en-US"/>
        </a:p>
      </dgm:t>
    </dgm:pt>
    <dgm:pt modelId="{1BDBC17A-1FC5-451C-838C-81CFB6D79BA1}">
      <dgm:prSet custT="1"/>
      <dgm:spPr/>
      <dgm:t>
        <a:bodyPr/>
        <a:lstStyle/>
        <a:p>
          <a:pPr>
            <a:lnSpc>
              <a:spcPct val="100000"/>
            </a:lnSpc>
          </a:pPr>
          <a:r>
            <a:rPr lang="en-US" sz="1800" dirty="0"/>
            <a:t>6) Developing the economic case for implementing MANRS by analyzing the costs of routing incidents.</a:t>
          </a:r>
        </a:p>
      </dgm:t>
    </dgm:pt>
    <dgm:pt modelId="{47FDB447-F38C-4EB7-9459-9CF3287605DE}" type="parTrans" cxnId="{C64FBD92-58E0-4FC9-9ADC-A9C313BFBD34}">
      <dgm:prSet/>
      <dgm:spPr/>
      <dgm:t>
        <a:bodyPr/>
        <a:lstStyle/>
        <a:p>
          <a:endParaRPr lang="en-US"/>
        </a:p>
      </dgm:t>
    </dgm:pt>
    <dgm:pt modelId="{1F5990AD-D31A-40C3-8B58-9B55161CFCAB}" type="sibTrans" cxnId="{C64FBD92-58E0-4FC9-9ADC-A9C313BFBD34}">
      <dgm:prSet/>
      <dgm:spPr/>
      <dgm:t>
        <a:bodyPr/>
        <a:lstStyle/>
        <a:p>
          <a:endParaRPr lang="en-US"/>
        </a:p>
      </dgm:t>
    </dgm:pt>
    <dgm:pt modelId="{8085A886-3865-47E5-9D2F-0A86D699DF96}" type="pres">
      <dgm:prSet presAssocID="{9AE949A9-6607-4C18-8349-3F71BCEF0D7B}" presName="root" presStyleCnt="0">
        <dgm:presLayoutVars>
          <dgm:dir/>
          <dgm:resizeHandles val="exact"/>
        </dgm:presLayoutVars>
      </dgm:prSet>
      <dgm:spPr/>
    </dgm:pt>
    <dgm:pt modelId="{E8C2F31B-7530-4D9B-9B1A-165278495DC4}" type="pres">
      <dgm:prSet presAssocID="{9AE949A9-6607-4C18-8349-3F71BCEF0D7B}" presName="container" presStyleCnt="0">
        <dgm:presLayoutVars>
          <dgm:dir/>
          <dgm:resizeHandles val="exact"/>
        </dgm:presLayoutVars>
      </dgm:prSet>
      <dgm:spPr/>
    </dgm:pt>
    <dgm:pt modelId="{A264198F-DA44-448C-B648-08401381B05E}" type="pres">
      <dgm:prSet presAssocID="{16A793E0-9216-41A3-AE82-CC0122E306A9}" presName="compNode" presStyleCnt="0"/>
      <dgm:spPr/>
    </dgm:pt>
    <dgm:pt modelId="{80BA369A-4381-4926-868A-47EAED9567D7}" type="pres">
      <dgm:prSet presAssocID="{16A793E0-9216-41A3-AE82-CC0122E306A9}" presName="iconBgRect" presStyleLbl="bgShp" presStyleIdx="0" presStyleCnt="6" custLinFactX="-41402" custLinFactNeighborX="-100000" custLinFactNeighborY="5436"/>
      <dgm:spPr/>
    </dgm:pt>
    <dgm:pt modelId="{08E5AEF5-4FFF-4E6B-ADCB-A884464A97E7}" type="pres">
      <dgm:prSet presAssocID="{16A793E0-9216-41A3-AE82-CC0122E306A9}" presName="iconRect" presStyleLbl="node1" presStyleIdx="0" presStyleCnt="6" custLinFactX="-100000" custLinFactNeighborX="-115887" custLinFactNeighborY="93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E0155629-A1C6-4875-843C-F80B5E80DE09}" type="pres">
      <dgm:prSet presAssocID="{16A793E0-9216-41A3-AE82-CC0122E306A9}" presName="spaceRect" presStyleCnt="0"/>
      <dgm:spPr/>
    </dgm:pt>
    <dgm:pt modelId="{FCEE7D74-30C0-4E01-9A21-88B09E23092C}" type="pres">
      <dgm:prSet presAssocID="{16A793E0-9216-41A3-AE82-CC0122E306A9}" presName="textRect" presStyleLbl="revTx" presStyleIdx="0" presStyleCnt="6" custScaleX="141684" custLinFactNeighborX="-38463" custLinFactNeighborY="4857">
        <dgm:presLayoutVars>
          <dgm:chMax val="1"/>
          <dgm:chPref val="1"/>
        </dgm:presLayoutVars>
      </dgm:prSet>
      <dgm:spPr/>
    </dgm:pt>
    <dgm:pt modelId="{7D9F7D28-9ADD-453D-807A-25B07C5F694A}" type="pres">
      <dgm:prSet presAssocID="{5987CBCD-6DC4-4417-89B0-A7AF92CF0856}" presName="sibTrans" presStyleLbl="sibTrans2D1" presStyleIdx="0" presStyleCnt="0"/>
      <dgm:spPr/>
    </dgm:pt>
    <dgm:pt modelId="{6988373A-0FE2-4675-8B25-0B6498030D23}" type="pres">
      <dgm:prSet presAssocID="{CF5DF535-4617-408E-91A2-EA09C78D8E21}" presName="compNode" presStyleCnt="0"/>
      <dgm:spPr/>
    </dgm:pt>
    <dgm:pt modelId="{2E8FAA0A-5A22-43DC-B1D4-21B203789AA6}" type="pres">
      <dgm:prSet presAssocID="{CF5DF535-4617-408E-91A2-EA09C78D8E21}" presName="iconBgRect" presStyleLbl="bgShp" presStyleIdx="1" presStyleCnt="6" custLinFactNeighborX="74569" custLinFactNeighborY="11333"/>
      <dgm:spPr/>
    </dgm:pt>
    <dgm:pt modelId="{0F90B9CA-9490-4559-921D-C241CE2F729A}" type="pres">
      <dgm:prSet presAssocID="{CF5DF535-4617-408E-91A2-EA09C78D8E21}" presName="iconRect" presStyleLbl="node1" presStyleIdx="1" presStyleCnt="6" custLinFactX="28568" custLinFactNeighborX="100000" custLinFactNeighborY="1953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a:ext>
      </dgm:extLst>
    </dgm:pt>
    <dgm:pt modelId="{C0D4484A-A4B0-42F7-A0A6-69D6D19CF8A2}" type="pres">
      <dgm:prSet presAssocID="{CF5DF535-4617-408E-91A2-EA09C78D8E21}" presName="spaceRect" presStyleCnt="0"/>
      <dgm:spPr/>
    </dgm:pt>
    <dgm:pt modelId="{D0A3A9F7-AF89-4D22-939C-ACAF43B558D7}" type="pres">
      <dgm:prSet presAssocID="{CF5DF535-4617-408E-91A2-EA09C78D8E21}" presName="textRect" presStyleLbl="revTx" presStyleIdx="1" presStyleCnt="6" custScaleX="133823" custLinFactNeighborX="60615" custLinFactNeighborY="4857">
        <dgm:presLayoutVars>
          <dgm:chMax val="1"/>
          <dgm:chPref val="1"/>
        </dgm:presLayoutVars>
      </dgm:prSet>
      <dgm:spPr/>
    </dgm:pt>
    <dgm:pt modelId="{B1E3BADB-E42B-4D13-B63F-B64ACF526D04}" type="pres">
      <dgm:prSet presAssocID="{4B28E966-0EEA-4275-9032-821D4A468441}" presName="sibTrans" presStyleLbl="sibTrans2D1" presStyleIdx="0" presStyleCnt="0"/>
      <dgm:spPr/>
    </dgm:pt>
    <dgm:pt modelId="{B0034F0B-9777-4524-A598-1D79DD48C450}" type="pres">
      <dgm:prSet presAssocID="{A9504970-004D-4F09-9B67-34F198C0E2CC}" presName="compNode" presStyleCnt="0"/>
      <dgm:spPr/>
    </dgm:pt>
    <dgm:pt modelId="{E2893E14-9DBC-48EC-9B7A-2A20CBB4F909}" type="pres">
      <dgm:prSet presAssocID="{A9504970-004D-4F09-9B67-34F198C0E2CC}" presName="iconBgRect" presStyleLbl="bgShp" presStyleIdx="2" presStyleCnt="6" custLinFactX="-41402" custLinFactNeighborX="-100000" custLinFactNeighborY="5436"/>
      <dgm:spPr/>
    </dgm:pt>
    <dgm:pt modelId="{172DF718-834F-43F1-88F0-6D563954438B}" type="pres">
      <dgm:prSet presAssocID="{A9504970-004D-4F09-9B67-34F198C0E2CC}" presName="iconRect" presStyleLbl="node1" presStyleIdx="2" presStyleCnt="6" custLinFactX="-100000" custLinFactNeighborX="-114375" custLinFactNeighborY="1216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ED888758-1DBC-4EBE-86E7-DA2146BF743D}" type="pres">
      <dgm:prSet presAssocID="{A9504970-004D-4F09-9B67-34F198C0E2CC}" presName="spaceRect" presStyleCnt="0"/>
      <dgm:spPr/>
    </dgm:pt>
    <dgm:pt modelId="{3321CDCE-A06C-4177-B1EB-00AC2DC69950}" type="pres">
      <dgm:prSet presAssocID="{A9504970-004D-4F09-9B67-34F198C0E2CC}" presName="textRect" presStyleLbl="revTx" presStyleIdx="2" presStyleCnt="6" custScaleX="148315" custLinFactNeighborX="-33655" custLinFactNeighborY="3238">
        <dgm:presLayoutVars>
          <dgm:chMax val="1"/>
          <dgm:chPref val="1"/>
        </dgm:presLayoutVars>
      </dgm:prSet>
      <dgm:spPr/>
    </dgm:pt>
    <dgm:pt modelId="{821A200E-2767-444D-9D4B-62638DD5CF08}" type="pres">
      <dgm:prSet presAssocID="{DCF3A3E9-4D2E-4A50-A77E-8339E097399B}" presName="sibTrans" presStyleLbl="sibTrans2D1" presStyleIdx="0" presStyleCnt="0"/>
      <dgm:spPr/>
    </dgm:pt>
    <dgm:pt modelId="{9169C8F0-8E3B-4475-879B-9D9CCA8ADDA3}" type="pres">
      <dgm:prSet presAssocID="{9B622DDF-B6AC-4455-B099-3110F7B8A557}" presName="compNode" presStyleCnt="0"/>
      <dgm:spPr/>
    </dgm:pt>
    <dgm:pt modelId="{251DD42A-7A77-4A52-88BB-1B70870C2A55}" type="pres">
      <dgm:prSet presAssocID="{9B622DDF-B6AC-4455-B099-3110F7B8A557}" presName="iconBgRect" presStyleLbl="bgShp" presStyleIdx="3" presStyleCnt="6" custLinFactNeighborX="66755" custLinFactNeighborY="5436"/>
      <dgm:spPr/>
    </dgm:pt>
    <dgm:pt modelId="{4F90198B-6204-4981-9902-CFF76372F545}" type="pres">
      <dgm:prSet presAssocID="{9B622DDF-B6AC-4455-B099-3110F7B8A557}" presName="iconRect" presStyleLbl="node1" presStyleIdx="3" presStyleCnt="6" custLinFactX="15094" custLinFactNeighborX="100000" custLinFactNeighborY="937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ting"/>
        </a:ext>
      </dgm:extLst>
    </dgm:pt>
    <dgm:pt modelId="{2A9598B2-DC52-44F9-8E57-1AD081A9675C}" type="pres">
      <dgm:prSet presAssocID="{9B622DDF-B6AC-4455-B099-3110F7B8A557}" presName="spaceRect" presStyleCnt="0"/>
      <dgm:spPr/>
    </dgm:pt>
    <dgm:pt modelId="{7DBE102C-3BBE-46CE-8690-CBE4CC09FFA5}" type="pres">
      <dgm:prSet presAssocID="{9B622DDF-B6AC-4455-B099-3110F7B8A557}" presName="textRect" presStyleLbl="revTx" presStyleIdx="3" presStyleCnt="6" custScaleX="140392" custLinFactNeighborX="65083">
        <dgm:presLayoutVars>
          <dgm:chMax val="1"/>
          <dgm:chPref val="1"/>
        </dgm:presLayoutVars>
      </dgm:prSet>
      <dgm:spPr/>
    </dgm:pt>
    <dgm:pt modelId="{4F335CE3-B72F-45EF-B9C6-CFAD9ED50D53}" type="pres">
      <dgm:prSet presAssocID="{98F9D40D-7D80-4D05-A06C-9679EA892E09}" presName="sibTrans" presStyleLbl="sibTrans2D1" presStyleIdx="0" presStyleCnt="0"/>
      <dgm:spPr/>
    </dgm:pt>
    <dgm:pt modelId="{3A1355F5-F0DB-4F81-AA7C-DF9348DB3AA4}" type="pres">
      <dgm:prSet presAssocID="{18CBA47C-19B7-4587-BF7F-F0CF43836DB5}" presName="compNode" presStyleCnt="0"/>
      <dgm:spPr/>
    </dgm:pt>
    <dgm:pt modelId="{8C208D78-767D-4FA1-AC65-07B5D454CE3C}" type="pres">
      <dgm:prSet presAssocID="{18CBA47C-19B7-4587-BF7F-F0CF43836DB5}" presName="iconBgRect" presStyleLbl="bgShp" presStyleIdx="4" presStyleCnt="6" custLinFactX="-41402" custLinFactNeighborX="-100000" custLinFactNeighborY="5436"/>
      <dgm:spPr/>
    </dgm:pt>
    <dgm:pt modelId="{78A4C308-F749-4540-A7C4-D385A1460A19}" type="pres">
      <dgm:prSet presAssocID="{18CBA47C-19B7-4587-BF7F-F0CF43836DB5}" presName="iconRect" presStyleLbl="node1" presStyleIdx="4" presStyleCnt="6" custLinFactX="-100000" custLinFactNeighborX="-115887" custLinFactNeighborY="937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rocessor"/>
        </a:ext>
      </dgm:extLst>
    </dgm:pt>
    <dgm:pt modelId="{7335798C-C1CD-4128-A24A-C9EEEEA2D97E}" type="pres">
      <dgm:prSet presAssocID="{18CBA47C-19B7-4587-BF7F-F0CF43836DB5}" presName="spaceRect" presStyleCnt="0"/>
      <dgm:spPr/>
    </dgm:pt>
    <dgm:pt modelId="{272E7BD4-4979-49AF-9CDF-08947C30FD79}" type="pres">
      <dgm:prSet presAssocID="{18CBA47C-19B7-4587-BF7F-F0CF43836DB5}" presName="textRect" presStyleLbl="revTx" presStyleIdx="4" presStyleCnt="6" custScaleX="148109" custLinFactNeighborX="-34341" custLinFactNeighborY="5436">
        <dgm:presLayoutVars>
          <dgm:chMax val="1"/>
          <dgm:chPref val="1"/>
        </dgm:presLayoutVars>
      </dgm:prSet>
      <dgm:spPr/>
    </dgm:pt>
    <dgm:pt modelId="{A6C03313-7331-49E1-A2DF-BA993E2D1755}" type="pres">
      <dgm:prSet presAssocID="{6F77E76E-F5EA-4207-BD2B-D27F5A243458}" presName="sibTrans" presStyleLbl="sibTrans2D1" presStyleIdx="0" presStyleCnt="0"/>
      <dgm:spPr/>
    </dgm:pt>
    <dgm:pt modelId="{BA92A6E3-0DB5-4712-BA7B-D3DCFC027A7A}" type="pres">
      <dgm:prSet presAssocID="{1BDBC17A-1FC5-451C-838C-81CFB6D79BA1}" presName="compNode" presStyleCnt="0"/>
      <dgm:spPr/>
    </dgm:pt>
    <dgm:pt modelId="{5CDB3BC1-68D4-4467-9AB9-C700BAFE8715}" type="pres">
      <dgm:prSet presAssocID="{1BDBC17A-1FC5-451C-838C-81CFB6D79BA1}" presName="iconBgRect" presStyleLbl="bgShp" presStyleIdx="5" presStyleCnt="6" custLinFactNeighborX="66755" custLinFactNeighborY="5436"/>
      <dgm:spPr/>
    </dgm:pt>
    <dgm:pt modelId="{0D02242B-FB2E-4709-B04A-F3CAF5C3C955}" type="pres">
      <dgm:prSet presAssocID="{1BDBC17A-1FC5-451C-838C-81CFB6D79BA1}" presName="iconRect" presStyleLbl="node1" presStyleIdx="5" presStyleCnt="6" custLinFactX="15094" custLinFactNeighborX="100000" custLinFactNeighborY="937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ruck"/>
        </a:ext>
      </dgm:extLst>
    </dgm:pt>
    <dgm:pt modelId="{E0988F06-58DD-4673-86F9-D72E6BFCFAE6}" type="pres">
      <dgm:prSet presAssocID="{1BDBC17A-1FC5-451C-838C-81CFB6D79BA1}" presName="spaceRect" presStyleCnt="0"/>
      <dgm:spPr/>
    </dgm:pt>
    <dgm:pt modelId="{20D30494-02A1-4B49-A26E-6F053251348B}" type="pres">
      <dgm:prSet presAssocID="{1BDBC17A-1FC5-451C-838C-81CFB6D79BA1}" presName="textRect" presStyleLbl="revTx" presStyleIdx="5" presStyleCnt="6" custScaleX="141210" custLinFactNeighborX="73050" custLinFactNeighborY="5436">
        <dgm:presLayoutVars>
          <dgm:chMax val="1"/>
          <dgm:chPref val="1"/>
        </dgm:presLayoutVars>
      </dgm:prSet>
      <dgm:spPr/>
    </dgm:pt>
  </dgm:ptLst>
  <dgm:cxnLst>
    <dgm:cxn modelId="{A9B0CF16-2643-4CFA-B001-B9467C9E791A}" srcId="{9AE949A9-6607-4C18-8349-3F71BCEF0D7B}" destId="{A9504970-004D-4F09-9B67-34F198C0E2CC}" srcOrd="2" destOrd="0" parTransId="{E63D86EE-50E8-419A-9A96-E94C7B821AA6}" sibTransId="{DCF3A3E9-4D2E-4A50-A77E-8339E097399B}"/>
    <dgm:cxn modelId="{E321CC23-8EE3-433D-A961-3A9AA7707E79}" type="presOf" srcId="{98F9D40D-7D80-4D05-A06C-9679EA892E09}" destId="{4F335CE3-B72F-45EF-B9C6-CFAD9ED50D53}" srcOrd="0" destOrd="0" presId="urn:microsoft.com/office/officeart/2018/2/layout/IconCircleList"/>
    <dgm:cxn modelId="{703FDB25-7D7D-4DC1-89CC-556311269215}" type="presOf" srcId="{16A793E0-9216-41A3-AE82-CC0122E306A9}" destId="{FCEE7D74-30C0-4E01-9A21-88B09E23092C}" srcOrd="0" destOrd="0" presId="urn:microsoft.com/office/officeart/2018/2/layout/IconCircleList"/>
    <dgm:cxn modelId="{BEC6AA28-D112-42D1-AA10-D643D166AD39}" type="presOf" srcId="{9AE949A9-6607-4C18-8349-3F71BCEF0D7B}" destId="{8085A886-3865-47E5-9D2F-0A86D699DF96}" srcOrd="0" destOrd="0" presId="urn:microsoft.com/office/officeart/2018/2/layout/IconCircleList"/>
    <dgm:cxn modelId="{18E06342-A217-4EA6-8D52-32447BE521CB}" type="presOf" srcId="{5987CBCD-6DC4-4417-89B0-A7AF92CF0856}" destId="{7D9F7D28-9ADD-453D-807A-25B07C5F694A}" srcOrd="0" destOrd="0" presId="urn:microsoft.com/office/officeart/2018/2/layout/IconCircleList"/>
    <dgm:cxn modelId="{B338D84B-3648-4951-ACDF-7950262EF757}" srcId="{9AE949A9-6607-4C18-8349-3F71BCEF0D7B}" destId="{18CBA47C-19B7-4587-BF7F-F0CF43836DB5}" srcOrd="4" destOrd="0" parTransId="{BE4C41A3-0E8D-4A78-A0AF-EA54E9B52FF5}" sibTransId="{6F77E76E-F5EA-4207-BD2B-D27F5A243458}"/>
    <dgm:cxn modelId="{776DA057-FCAA-4C57-BF29-3E87116ADCBE}" srcId="{9AE949A9-6607-4C18-8349-3F71BCEF0D7B}" destId="{9B622DDF-B6AC-4455-B099-3110F7B8A557}" srcOrd="3" destOrd="0" parTransId="{9BCABF21-5C2F-4973-AE61-BA3FE8C1044E}" sibTransId="{98F9D40D-7D80-4D05-A06C-9679EA892E09}"/>
    <dgm:cxn modelId="{4CF0C357-27E3-4CFF-8231-148EC2785ED5}" srcId="{9AE949A9-6607-4C18-8349-3F71BCEF0D7B}" destId="{16A793E0-9216-41A3-AE82-CC0122E306A9}" srcOrd="0" destOrd="0" parTransId="{CB315742-4C4B-417C-A303-E2CB404C74FE}" sibTransId="{5987CBCD-6DC4-4417-89B0-A7AF92CF0856}"/>
    <dgm:cxn modelId="{3483C365-1A1A-4EAD-8959-F877BB2DAEAD}" type="presOf" srcId="{A9504970-004D-4F09-9B67-34F198C0E2CC}" destId="{3321CDCE-A06C-4177-B1EB-00AC2DC69950}" srcOrd="0" destOrd="0" presId="urn:microsoft.com/office/officeart/2018/2/layout/IconCircleList"/>
    <dgm:cxn modelId="{ACE7D28D-9743-46F9-B940-2215E5F3CE6D}" type="presOf" srcId="{9B622DDF-B6AC-4455-B099-3110F7B8A557}" destId="{7DBE102C-3BBE-46CE-8690-CBE4CC09FFA5}" srcOrd="0" destOrd="0" presId="urn:microsoft.com/office/officeart/2018/2/layout/IconCircleList"/>
    <dgm:cxn modelId="{C64FBD92-58E0-4FC9-9ADC-A9C313BFBD34}" srcId="{9AE949A9-6607-4C18-8349-3F71BCEF0D7B}" destId="{1BDBC17A-1FC5-451C-838C-81CFB6D79BA1}" srcOrd="5" destOrd="0" parTransId="{47FDB447-F38C-4EB7-9459-9CF3287605DE}" sibTransId="{1F5990AD-D31A-40C3-8B58-9B55161CFCAB}"/>
    <dgm:cxn modelId="{63FF349E-200B-48AB-A538-CA309ECDA0F6}" type="presOf" srcId="{CF5DF535-4617-408E-91A2-EA09C78D8E21}" destId="{D0A3A9F7-AF89-4D22-939C-ACAF43B558D7}" srcOrd="0" destOrd="0" presId="urn:microsoft.com/office/officeart/2018/2/layout/IconCircleList"/>
    <dgm:cxn modelId="{FE64EEA1-0D95-44D0-AFD3-919CA3D69DBA}" type="presOf" srcId="{4B28E966-0EEA-4275-9032-821D4A468441}" destId="{B1E3BADB-E42B-4D13-B63F-B64ACF526D04}" srcOrd="0" destOrd="0" presId="urn:microsoft.com/office/officeart/2018/2/layout/IconCircleList"/>
    <dgm:cxn modelId="{DD2937A4-9C22-478C-9FCC-A4C2773A40F5}" type="presOf" srcId="{1BDBC17A-1FC5-451C-838C-81CFB6D79BA1}" destId="{20D30494-02A1-4B49-A26E-6F053251348B}" srcOrd="0" destOrd="0" presId="urn:microsoft.com/office/officeart/2018/2/layout/IconCircleList"/>
    <dgm:cxn modelId="{B2C4B4AE-AAE8-45EB-BC68-5D9A18385C63}" type="presOf" srcId="{DCF3A3E9-4D2E-4A50-A77E-8339E097399B}" destId="{821A200E-2767-444D-9D4B-62638DD5CF08}" srcOrd="0" destOrd="0" presId="urn:microsoft.com/office/officeart/2018/2/layout/IconCircleList"/>
    <dgm:cxn modelId="{28D574B0-52DC-49AC-9D8F-08C20BCBAAFC}" type="presOf" srcId="{6F77E76E-F5EA-4207-BD2B-D27F5A243458}" destId="{A6C03313-7331-49E1-A2DF-BA993E2D1755}" srcOrd="0" destOrd="0" presId="urn:microsoft.com/office/officeart/2018/2/layout/IconCircleList"/>
    <dgm:cxn modelId="{A59E9AE6-CE59-48A4-AAD2-2246D94BE618}" srcId="{9AE949A9-6607-4C18-8349-3F71BCEF0D7B}" destId="{CF5DF535-4617-408E-91A2-EA09C78D8E21}" srcOrd="1" destOrd="0" parTransId="{B7ECE2FE-F976-460C-91F6-F4DEE1C82D76}" sibTransId="{4B28E966-0EEA-4275-9032-821D4A468441}"/>
    <dgm:cxn modelId="{13B4AEEE-59EE-4E9D-AD7C-46C82B8A90DD}" type="presOf" srcId="{18CBA47C-19B7-4587-BF7F-F0CF43836DB5}" destId="{272E7BD4-4979-49AF-9CDF-08947C30FD79}" srcOrd="0" destOrd="0" presId="urn:microsoft.com/office/officeart/2018/2/layout/IconCircleList"/>
    <dgm:cxn modelId="{E7DB3FC1-9C89-4658-A85C-F1B040992E56}" type="presParOf" srcId="{8085A886-3865-47E5-9D2F-0A86D699DF96}" destId="{E8C2F31B-7530-4D9B-9B1A-165278495DC4}" srcOrd="0" destOrd="0" presId="urn:microsoft.com/office/officeart/2018/2/layout/IconCircleList"/>
    <dgm:cxn modelId="{B553F8CB-DBE0-4478-974A-D61939405875}" type="presParOf" srcId="{E8C2F31B-7530-4D9B-9B1A-165278495DC4}" destId="{A264198F-DA44-448C-B648-08401381B05E}" srcOrd="0" destOrd="0" presId="urn:microsoft.com/office/officeart/2018/2/layout/IconCircleList"/>
    <dgm:cxn modelId="{8AA1AEAC-BAEC-4907-AA49-79D4521DEAEA}" type="presParOf" srcId="{A264198F-DA44-448C-B648-08401381B05E}" destId="{80BA369A-4381-4926-868A-47EAED9567D7}" srcOrd="0" destOrd="0" presId="urn:microsoft.com/office/officeart/2018/2/layout/IconCircleList"/>
    <dgm:cxn modelId="{6991FB2A-5FA4-424D-9BF9-3A3279FC8AD9}" type="presParOf" srcId="{A264198F-DA44-448C-B648-08401381B05E}" destId="{08E5AEF5-4FFF-4E6B-ADCB-A884464A97E7}" srcOrd="1" destOrd="0" presId="urn:microsoft.com/office/officeart/2018/2/layout/IconCircleList"/>
    <dgm:cxn modelId="{7F1E7383-D6B3-45A2-924B-A82DFEE0ACE3}" type="presParOf" srcId="{A264198F-DA44-448C-B648-08401381B05E}" destId="{E0155629-A1C6-4875-843C-F80B5E80DE09}" srcOrd="2" destOrd="0" presId="urn:microsoft.com/office/officeart/2018/2/layout/IconCircleList"/>
    <dgm:cxn modelId="{BDDA164F-BAAA-46F2-B135-3557CA368C67}" type="presParOf" srcId="{A264198F-DA44-448C-B648-08401381B05E}" destId="{FCEE7D74-30C0-4E01-9A21-88B09E23092C}" srcOrd="3" destOrd="0" presId="urn:microsoft.com/office/officeart/2018/2/layout/IconCircleList"/>
    <dgm:cxn modelId="{C4C6D9DC-B739-4304-BC3A-749ECE702645}" type="presParOf" srcId="{E8C2F31B-7530-4D9B-9B1A-165278495DC4}" destId="{7D9F7D28-9ADD-453D-807A-25B07C5F694A}" srcOrd="1" destOrd="0" presId="urn:microsoft.com/office/officeart/2018/2/layout/IconCircleList"/>
    <dgm:cxn modelId="{91F30767-6286-442A-BDC4-92D978A4C00B}" type="presParOf" srcId="{E8C2F31B-7530-4D9B-9B1A-165278495DC4}" destId="{6988373A-0FE2-4675-8B25-0B6498030D23}" srcOrd="2" destOrd="0" presId="urn:microsoft.com/office/officeart/2018/2/layout/IconCircleList"/>
    <dgm:cxn modelId="{1401A330-647F-4972-99EE-3E38F2085230}" type="presParOf" srcId="{6988373A-0FE2-4675-8B25-0B6498030D23}" destId="{2E8FAA0A-5A22-43DC-B1D4-21B203789AA6}" srcOrd="0" destOrd="0" presId="urn:microsoft.com/office/officeart/2018/2/layout/IconCircleList"/>
    <dgm:cxn modelId="{75177B73-75C8-4565-9369-CFEED72ED5EA}" type="presParOf" srcId="{6988373A-0FE2-4675-8B25-0B6498030D23}" destId="{0F90B9CA-9490-4559-921D-C241CE2F729A}" srcOrd="1" destOrd="0" presId="urn:microsoft.com/office/officeart/2018/2/layout/IconCircleList"/>
    <dgm:cxn modelId="{A3B6CA70-70E9-42D5-8A7C-8F383CD9D2B2}" type="presParOf" srcId="{6988373A-0FE2-4675-8B25-0B6498030D23}" destId="{C0D4484A-A4B0-42F7-A0A6-69D6D19CF8A2}" srcOrd="2" destOrd="0" presId="urn:microsoft.com/office/officeart/2018/2/layout/IconCircleList"/>
    <dgm:cxn modelId="{1B49DA2F-0920-40C2-9AE0-04BF1F7498FA}" type="presParOf" srcId="{6988373A-0FE2-4675-8B25-0B6498030D23}" destId="{D0A3A9F7-AF89-4D22-939C-ACAF43B558D7}" srcOrd="3" destOrd="0" presId="urn:microsoft.com/office/officeart/2018/2/layout/IconCircleList"/>
    <dgm:cxn modelId="{4C584B6D-AEDE-43EF-9F54-ABC1315BD5EB}" type="presParOf" srcId="{E8C2F31B-7530-4D9B-9B1A-165278495DC4}" destId="{B1E3BADB-E42B-4D13-B63F-B64ACF526D04}" srcOrd="3" destOrd="0" presId="urn:microsoft.com/office/officeart/2018/2/layout/IconCircleList"/>
    <dgm:cxn modelId="{52188C11-749C-4CD5-B0ED-18607E440669}" type="presParOf" srcId="{E8C2F31B-7530-4D9B-9B1A-165278495DC4}" destId="{B0034F0B-9777-4524-A598-1D79DD48C450}" srcOrd="4" destOrd="0" presId="urn:microsoft.com/office/officeart/2018/2/layout/IconCircleList"/>
    <dgm:cxn modelId="{39ADBBC2-5968-46CD-A95F-CB0B0C8FD117}" type="presParOf" srcId="{B0034F0B-9777-4524-A598-1D79DD48C450}" destId="{E2893E14-9DBC-48EC-9B7A-2A20CBB4F909}" srcOrd="0" destOrd="0" presId="urn:microsoft.com/office/officeart/2018/2/layout/IconCircleList"/>
    <dgm:cxn modelId="{2DF83DB1-58D9-4549-B471-26A0BB927D3B}" type="presParOf" srcId="{B0034F0B-9777-4524-A598-1D79DD48C450}" destId="{172DF718-834F-43F1-88F0-6D563954438B}" srcOrd="1" destOrd="0" presId="urn:microsoft.com/office/officeart/2018/2/layout/IconCircleList"/>
    <dgm:cxn modelId="{AEC7C9CF-6922-4383-AB7C-8618523613B7}" type="presParOf" srcId="{B0034F0B-9777-4524-A598-1D79DD48C450}" destId="{ED888758-1DBC-4EBE-86E7-DA2146BF743D}" srcOrd="2" destOrd="0" presId="urn:microsoft.com/office/officeart/2018/2/layout/IconCircleList"/>
    <dgm:cxn modelId="{F85F2CE8-E7B5-4B66-9700-F620BAA96696}" type="presParOf" srcId="{B0034F0B-9777-4524-A598-1D79DD48C450}" destId="{3321CDCE-A06C-4177-B1EB-00AC2DC69950}" srcOrd="3" destOrd="0" presId="urn:microsoft.com/office/officeart/2018/2/layout/IconCircleList"/>
    <dgm:cxn modelId="{444D259A-B672-40F8-875C-2DE553193228}" type="presParOf" srcId="{E8C2F31B-7530-4D9B-9B1A-165278495DC4}" destId="{821A200E-2767-444D-9D4B-62638DD5CF08}" srcOrd="5" destOrd="0" presId="urn:microsoft.com/office/officeart/2018/2/layout/IconCircleList"/>
    <dgm:cxn modelId="{51F708F9-C227-420D-BC25-E0D833B89BEB}" type="presParOf" srcId="{E8C2F31B-7530-4D9B-9B1A-165278495DC4}" destId="{9169C8F0-8E3B-4475-879B-9D9CCA8ADDA3}" srcOrd="6" destOrd="0" presId="urn:microsoft.com/office/officeart/2018/2/layout/IconCircleList"/>
    <dgm:cxn modelId="{5162E179-D71D-4299-9A56-24A34D826F44}" type="presParOf" srcId="{9169C8F0-8E3B-4475-879B-9D9CCA8ADDA3}" destId="{251DD42A-7A77-4A52-88BB-1B70870C2A55}" srcOrd="0" destOrd="0" presId="urn:microsoft.com/office/officeart/2018/2/layout/IconCircleList"/>
    <dgm:cxn modelId="{8B65E79C-A702-4894-B9C0-27C75B2CB5DD}" type="presParOf" srcId="{9169C8F0-8E3B-4475-879B-9D9CCA8ADDA3}" destId="{4F90198B-6204-4981-9902-CFF76372F545}" srcOrd="1" destOrd="0" presId="urn:microsoft.com/office/officeart/2018/2/layout/IconCircleList"/>
    <dgm:cxn modelId="{B4193482-CA1F-43D0-A967-BDF55ED2FC7D}" type="presParOf" srcId="{9169C8F0-8E3B-4475-879B-9D9CCA8ADDA3}" destId="{2A9598B2-DC52-44F9-8E57-1AD081A9675C}" srcOrd="2" destOrd="0" presId="urn:microsoft.com/office/officeart/2018/2/layout/IconCircleList"/>
    <dgm:cxn modelId="{3BF4DD9A-339E-4712-A853-D30618424BEB}" type="presParOf" srcId="{9169C8F0-8E3B-4475-879B-9D9CCA8ADDA3}" destId="{7DBE102C-3BBE-46CE-8690-CBE4CC09FFA5}" srcOrd="3" destOrd="0" presId="urn:microsoft.com/office/officeart/2018/2/layout/IconCircleList"/>
    <dgm:cxn modelId="{F74A045E-4DA7-41CD-B9AF-B797E976DC0D}" type="presParOf" srcId="{E8C2F31B-7530-4D9B-9B1A-165278495DC4}" destId="{4F335CE3-B72F-45EF-B9C6-CFAD9ED50D53}" srcOrd="7" destOrd="0" presId="urn:microsoft.com/office/officeart/2018/2/layout/IconCircleList"/>
    <dgm:cxn modelId="{B8C37C4B-CC8B-4AB3-AF97-4F190C33997D}" type="presParOf" srcId="{E8C2F31B-7530-4D9B-9B1A-165278495DC4}" destId="{3A1355F5-F0DB-4F81-AA7C-DF9348DB3AA4}" srcOrd="8" destOrd="0" presId="urn:microsoft.com/office/officeart/2018/2/layout/IconCircleList"/>
    <dgm:cxn modelId="{D585780F-E199-4486-A8B7-2E8AF7D0E35D}" type="presParOf" srcId="{3A1355F5-F0DB-4F81-AA7C-DF9348DB3AA4}" destId="{8C208D78-767D-4FA1-AC65-07B5D454CE3C}" srcOrd="0" destOrd="0" presId="urn:microsoft.com/office/officeart/2018/2/layout/IconCircleList"/>
    <dgm:cxn modelId="{3EF7DDF1-6EDB-4E4A-8A4A-6E993094AC69}" type="presParOf" srcId="{3A1355F5-F0DB-4F81-AA7C-DF9348DB3AA4}" destId="{78A4C308-F749-4540-A7C4-D385A1460A19}" srcOrd="1" destOrd="0" presId="urn:microsoft.com/office/officeart/2018/2/layout/IconCircleList"/>
    <dgm:cxn modelId="{816A2D3F-D7C4-4043-ABE9-515321CA9A86}" type="presParOf" srcId="{3A1355F5-F0DB-4F81-AA7C-DF9348DB3AA4}" destId="{7335798C-C1CD-4128-A24A-C9EEEEA2D97E}" srcOrd="2" destOrd="0" presId="urn:microsoft.com/office/officeart/2018/2/layout/IconCircleList"/>
    <dgm:cxn modelId="{CE061F04-CAE8-4DDA-953F-F5AAB0F86723}" type="presParOf" srcId="{3A1355F5-F0DB-4F81-AA7C-DF9348DB3AA4}" destId="{272E7BD4-4979-49AF-9CDF-08947C30FD79}" srcOrd="3" destOrd="0" presId="urn:microsoft.com/office/officeart/2018/2/layout/IconCircleList"/>
    <dgm:cxn modelId="{3AE49AE8-851F-472A-A1E8-F391283BF65F}" type="presParOf" srcId="{E8C2F31B-7530-4D9B-9B1A-165278495DC4}" destId="{A6C03313-7331-49E1-A2DF-BA993E2D1755}" srcOrd="9" destOrd="0" presId="urn:microsoft.com/office/officeart/2018/2/layout/IconCircleList"/>
    <dgm:cxn modelId="{5CBEAF4B-1226-4C93-AAA3-CAA274C0CD35}" type="presParOf" srcId="{E8C2F31B-7530-4D9B-9B1A-165278495DC4}" destId="{BA92A6E3-0DB5-4712-BA7B-D3DCFC027A7A}" srcOrd="10" destOrd="0" presId="urn:microsoft.com/office/officeart/2018/2/layout/IconCircleList"/>
    <dgm:cxn modelId="{FB1CBA7E-652A-4C8C-AC93-F0E9717A90EE}" type="presParOf" srcId="{BA92A6E3-0DB5-4712-BA7B-D3DCFC027A7A}" destId="{5CDB3BC1-68D4-4467-9AB9-C700BAFE8715}" srcOrd="0" destOrd="0" presId="urn:microsoft.com/office/officeart/2018/2/layout/IconCircleList"/>
    <dgm:cxn modelId="{0A981AC1-983E-47CA-AC87-2E486DA30890}" type="presParOf" srcId="{BA92A6E3-0DB5-4712-BA7B-D3DCFC027A7A}" destId="{0D02242B-FB2E-4709-B04A-F3CAF5C3C955}" srcOrd="1" destOrd="0" presId="urn:microsoft.com/office/officeart/2018/2/layout/IconCircleList"/>
    <dgm:cxn modelId="{A5266068-26F1-4009-933C-BAFAF305320D}" type="presParOf" srcId="{BA92A6E3-0DB5-4712-BA7B-D3DCFC027A7A}" destId="{E0988F06-58DD-4673-86F9-D72E6BFCFAE6}" srcOrd="2" destOrd="0" presId="urn:microsoft.com/office/officeart/2018/2/layout/IconCircleList"/>
    <dgm:cxn modelId="{5B977247-FCF7-4181-B2F4-82689539AC89}" type="presParOf" srcId="{BA92A6E3-0DB5-4712-BA7B-D3DCFC027A7A}" destId="{20D30494-02A1-4B49-A26E-6F053251348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1D01-BE27-44EA-B56D-34D95EF1645C}">
      <dsp:nvSpPr>
        <dsp:cNvPr id="0" name=""/>
        <dsp:cNvSpPr/>
      </dsp:nvSpPr>
      <dsp:spPr>
        <a:xfrm>
          <a:off x="457341" y="283220"/>
          <a:ext cx="1102446" cy="1102446"/>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59FAFDDF-9D27-4419-8FEA-503BCCFF2296}">
      <dsp:nvSpPr>
        <dsp:cNvPr id="0" name=""/>
        <dsp:cNvSpPr/>
      </dsp:nvSpPr>
      <dsp:spPr>
        <a:xfrm>
          <a:off x="688852" y="514690"/>
          <a:ext cx="639418" cy="639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D01AFC-C3F2-4D4B-94D7-5D590BFC531F}">
      <dsp:nvSpPr>
        <dsp:cNvPr id="0" name=""/>
        <dsp:cNvSpPr/>
      </dsp:nvSpPr>
      <dsp:spPr>
        <a:xfrm>
          <a:off x="1832937" y="485519"/>
          <a:ext cx="2598623"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accent6">
                  <a:lumMod val="75000"/>
                </a:schemeClr>
              </a:solidFill>
            </a:rPr>
            <a:t>Avoid regulatory barriers:</a:t>
          </a:r>
          <a:r>
            <a:rPr lang="en-US" sz="1400" b="0" i="0" kern="1200" dirty="0">
              <a:solidFill>
                <a:schemeClr val="accent6">
                  <a:lumMod val="75000"/>
                </a:schemeClr>
              </a:solidFill>
            </a:rPr>
            <a:t> help improve market incentives for better routing security by avoiding any regulatory barriers and facilitating cooperation and collaboration.</a:t>
          </a:r>
          <a:br>
            <a:rPr lang="en-US" sz="1400" b="0" i="0" kern="1200" dirty="0">
              <a:solidFill>
                <a:schemeClr val="accent6">
                  <a:lumMod val="75000"/>
                </a:schemeClr>
              </a:solidFill>
            </a:rPr>
          </a:br>
          <a:endParaRPr lang="en-US" sz="1400" kern="1200" dirty="0">
            <a:solidFill>
              <a:schemeClr val="accent6">
                <a:lumMod val="75000"/>
              </a:schemeClr>
            </a:solidFill>
          </a:endParaRPr>
        </a:p>
      </dsp:txBody>
      <dsp:txXfrm>
        <a:off x="1832937" y="485519"/>
        <a:ext cx="2598623" cy="1102446"/>
      </dsp:txXfrm>
    </dsp:sp>
    <dsp:sp modelId="{025F5935-3A0C-44C0-BD7B-E7079C7A60C1}">
      <dsp:nvSpPr>
        <dsp:cNvPr id="0" name=""/>
        <dsp:cNvSpPr/>
      </dsp:nvSpPr>
      <dsp:spPr>
        <a:xfrm>
          <a:off x="5035297" y="228340"/>
          <a:ext cx="1102446" cy="11024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8108A-A431-450F-A0A8-01830869A943}">
      <dsp:nvSpPr>
        <dsp:cNvPr id="0" name=""/>
        <dsp:cNvSpPr/>
      </dsp:nvSpPr>
      <dsp:spPr>
        <a:xfrm>
          <a:off x="5266813" y="459866"/>
          <a:ext cx="639418" cy="639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80BBE-BC02-4C64-8260-30B9903AD694}">
      <dsp:nvSpPr>
        <dsp:cNvPr id="0" name=""/>
        <dsp:cNvSpPr/>
      </dsp:nvSpPr>
      <dsp:spPr>
        <a:xfrm>
          <a:off x="6426340" y="326711"/>
          <a:ext cx="3208026"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2"/>
              </a:solidFill>
            </a:rPr>
            <a:t>Encourage good practices:</a:t>
          </a:r>
          <a:r>
            <a:rPr lang="en-US" sz="1400" b="0" i="0" kern="1200" dirty="0">
              <a:solidFill>
                <a:schemeClr val="tx2"/>
              </a:solidFill>
            </a:rPr>
            <a:t> encourage and facilitate initiatives in a way that preserves the strengths of the global routing system, including its overall resilience, ease of use, flexibility and scalability.</a:t>
          </a:r>
          <a:br>
            <a:rPr lang="en-US" sz="1400" b="0" i="0" kern="1200" dirty="0">
              <a:solidFill>
                <a:schemeClr val="tx2"/>
              </a:solidFill>
            </a:rPr>
          </a:br>
          <a:endParaRPr lang="en-US" sz="1400" kern="1200" dirty="0">
            <a:solidFill>
              <a:schemeClr val="tx2"/>
            </a:solidFill>
          </a:endParaRPr>
        </a:p>
      </dsp:txBody>
      <dsp:txXfrm>
        <a:off x="6426340" y="326711"/>
        <a:ext cx="3208026" cy="1102446"/>
      </dsp:txXfrm>
    </dsp:sp>
    <dsp:sp modelId="{2246281E-8105-446B-9DDA-C69AE3706FB5}">
      <dsp:nvSpPr>
        <dsp:cNvPr id="0" name=""/>
        <dsp:cNvSpPr/>
      </dsp:nvSpPr>
      <dsp:spPr>
        <a:xfrm>
          <a:off x="4471172" y="1843676"/>
          <a:ext cx="1102446" cy="11024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22E6D-8601-4C99-940D-2C02FC3DBB06}">
      <dsp:nvSpPr>
        <dsp:cNvPr id="0" name=""/>
        <dsp:cNvSpPr/>
      </dsp:nvSpPr>
      <dsp:spPr>
        <a:xfrm>
          <a:off x="4702683" y="2075186"/>
          <a:ext cx="639418" cy="639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275D03-CB63-450B-8629-3E0205D3D081}">
      <dsp:nvSpPr>
        <dsp:cNvPr id="0" name=""/>
        <dsp:cNvSpPr/>
      </dsp:nvSpPr>
      <dsp:spPr>
        <a:xfrm>
          <a:off x="1876490" y="1956478"/>
          <a:ext cx="2598623"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2"/>
              </a:solidFill>
            </a:rPr>
            <a:t>Promote common guidelines:</a:t>
          </a:r>
          <a:r>
            <a:rPr lang="en-US" sz="1400" b="0" i="0" kern="1200" dirty="0">
              <a:solidFill>
                <a:schemeClr val="tx2"/>
              </a:solidFill>
            </a:rPr>
            <a:t> you are uniquely placed to promote common guidelines for network operators, help facilitate industry best practices for routing security, and promote their implementation.</a:t>
          </a:r>
          <a:br>
            <a:rPr lang="en-US" sz="1400" b="0" i="0" kern="1200" dirty="0">
              <a:solidFill>
                <a:schemeClr val="tx2"/>
              </a:solidFill>
            </a:rPr>
          </a:br>
          <a:endParaRPr lang="en-US" sz="1400" kern="1200" dirty="0">
            <a:solidFill>
              <a:schemeClr val="tx2"/>
            </a:solidFill>
          </a:endParaRPr>
        </a:p>
      </dsp:txBody>
      <dsp:txXfrm>
        <a:off x="1876490" y="1956478"/>
        <a:ext cx="2598623" cy="1102446"/>
      </dsp:txXfrm>
    </dsp:sp>
    <dsp:sp modelId="{D67A17B7-7BC3-4D35-A28A-46DCD363C583}">
      <dsp:nvSpPr>
        <dsp:cNvPr id="0" name=""/>
        <dsp:cNvSpPr/>
      </dsp:nvSpPr>
      <dsp:spPr>
        <a:xfrm>
          <a:off x="9867716" y="1841537"/>
          <a:ext cx="1102446" cy="11024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82673-0C49-45EA-862B-7BBB6891DC72}">
      <dsp:nvSpPr>
        <dsp:cNvPr id="0" name=""/>
        <dsp:cNvSpPr/>
      </dsp:nvSpPr>
      <dsp:spPr>
        <a:xfrm>
          <a:off x="10099234" y="2073051"/>
          <a:ext cx="639418" cy="6394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11CE17-C77F-42A2-AB4B-34D42308173C}">
      <dsp:nvSpPr>
        <dsp:cNvPr id="0" name=""/>
        <dsp:cNvSpPr/>
      </dsp:nvSpPr>
      <dsp:spPr>
        <a:xfrm>
          <a:off x="6426340" y="2001193"/>
          <a:ext cx="3701505"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t>Grant incentives:</a:t>
          </a:r>
          <a:r>
            <a:rPr lang="en-US" sz="1400" b="0" i="0" kern="1200" dirty="0"/>
            <a:t> where feasible, enable the process through incentives like grants and tax rebates.</a:t>
          </a:r>
          <a:br>
            <a:rPr lang="en-US" sz="1400" b="0" i="0" kern="1200" dirty="0"/>
          </a:br>
          <a:endParaRPr lang="en-US" sz="1400" kern="1200" dirty="0"/>
        </a:p>
      </dsp:txBody>
      <dsp:txXfrm>
        <a:off x="6426340" y="2001193"/>
        <a:ext cx="3701505" cy="1102446"/>
      </dsp:txXfrm>
    </dsp:sp>
    <dsp:sp modelId="{F982694C-51A0-4C93-95B3-4810A4AD2776}">
      <dsp:nvSpPr>
        <dsp:cNvPr id="0" name=""/>
        <dsp:cNvSpPr/>
      </dsp:nvSpPr>
      <dsp:spPr>
        <a:xfrm>
          <a:off x="553695" y="3489053"/>
          <a:ext cx="1102446" cy="110244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A9D11969-F419-46D9-AD7C-B0E249B1B783}">
      <dsp:nvSpPr>
        <dsp:cNvPr id="0" name=""/>
        <dsp:cNvSpPr/>
      </dsp:nvSpPr>
      <dsp:spPr>
        <a:xfrm>
          <a:off x="785200" y="3720572"/>
          <a:ext cx="639418" cy="6394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B4A2CE-7290-4CE3-9D6C-B277E5961453}">
      <dsp:nvSpPr>
        <dsp:cNvPr id="0" name=""/>
        <dsp:cNvSpPr/>
      </dsp:nvSpPr>
      <dsp:spPr>
        <a:xfrm>
          <a:off x="1866940" y="3654045"/>
          <a:ext cx="3710912"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bg2">
                  <a:lumMod val="50000"/>
                </a:schemeClr>
              </a:solidFill>
            </a:rPr>
            <a:t>Eliminate legal barriers:</a:t>
          </a:r>
          <a:r>
            <a:rPr lang="en-US" sz="1400" b="0" i="0" kern="1200" dirty="0">
              <a:solidFill>
                <a:schemeClr val="bg2">
                  <a:lumMod val="50000"/>
                </a:schemeClr>
              </a:solidFill>
            </a:rPr>
            <a:t> help identify and eliminate legal barriers on information sharing and responses to routing incidents. Network and infrastructure operators and security researchers may worry that disclosing routing security incidents or threats could place them in legal jeopardy. Providing safeguards for them can help allay such concerns.</a:t>
          </a:r>
          <a:br>
            <a:rPr lang="en-US" sz="1400" b="0" i="0" kern="1200" dirty="0">
              <a:solidFill>
                <a:schemeClr val="bg2">
                  <a:lumMod val="50000"/>
                </a:schemeClr>
              </a:solidFill>
            </a:rPr>
          </a:br>
          <a:endParaRPr lang="en-US" sz="1400" kern="1200" dirty="0">
            <a:solidFill>
              <a:schemeClr val="bg2">
                <a:lumMod val="50000"/>
              </a:schemeClr>
            </a:solidFill>
          </a:endParaRPr>
        </a:p>
      </dsp:txBody>
      <dsp:txXfrm>
        <a:off x="1866940" y="3654045"/>
        <a:ext cx="3710912" cy="1102446"/>
      </dsp:txXfrm>
    </dsp:sp>
    <dsp:sp modelId="{AA9E36ED-23BC-46C4-BDBC-76F17A2E109E}">
      <dsp:nvSpPr>
        <dsp:cNvPr id="0" name=""/>
        <dsp:cNvSpPr/>
      </dsp:nvSpPr>
      <dsp:spPr>
        <a:xfrm>
          <a:off x="6122666" y="3574063"/>
          <a:ext cx="1102446" cy="1102446"/>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8809000F-C44A-4D17-B305-2B74443AC22F}">
      <dsp:nvSpPr>
        <dsp:cNvPr id="0" name=""/>
        <dsp:cNvSpPr/>
      </dsp:nvSpPr>
      <dsp:spPr>
        <a:xfrm>
          <a:off x="6354180" y="3805576"/>
          <a:ext cx="639418" cy="6394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C184C5-3296-4FF4-AEEC-B5F1661AF418}">
      <dsp:nvSpPr>
        <dsp:cNvPr id="0" name=""/>
        <dsp:cNvSpPr/>
      </dsp:nvSpPr>
      <dsp:spPr>
        <a:xfrm>
          <a:off x="7422093" y="3623121"/>
          <a:ext cx="3113488" cy="1102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2">
                  <a:lumMod val="75000"/>
                </a:schemeClr>
              </a:solidFill>
            </a:rPr>
            <a:t>Lead by example:</a:t>
          </a:r>
          <a:r>
            <a:rPr lang="en-US" sz="1400" b="0" i="0" kern="1200" dirty="0">
              <a:solidFill>
                <a:schemeClr val="tx2">
                  <a:lumMod val="75000"/>
                </a:schemeClr>
              </a:solidFill>
            </a:rPr>
            <a:t> as governments typically run large networks of their own, they can lead by example by improving Internet infrastructure reliability and security using MANRS best practices.</a:t>
          </a:r>
          <a:endParaRPr lang="en-US" sz="1400" kern="1200" dirty="0">
            <a:solidFill>
              <a:schemeClr val="tx2">
                <a:lumMod val="75000"/>
              </a:schemeClr>
            </a:solidFill>
          </a:endParaRPr>
        </a:p>
      </dsp:txBody>
      <dsp:txXfrm>
        <a:off x="7422093" y="3623121"/>
        <a:ext cx="3113488" cy="110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58633-FC23-4E95-918E-5BF2339C1A21}">
      <dsp:nvSpPr>
        <dsp:cNvPr id="0" name=""/>
        <dsp:cNvSpPr/>
      </dsp:nvSpPr>
      <dsp:spPr>
        <a:xfrm>
          <a:off x="718664" y="36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BB4C6-6D7A-48F3-AF8D-0AB3E53528E7}">
      <dsp:nvSpPr>
        <dsp:cNvPr id="0" name=""/>
        <dsp:cNvSpPr/>
      </dsp:nvSpPr>
      <dsp:spPr>
        <a:xfrm>
          <a:off x="1135476" y="78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EB79D3-4962-4DFF-95CD-EDD44A63C3E7}">
      <dsp:nvSpPr>
        <dsp:cNvPr id="0" name=""/>
        <dsp:cNvSpPr/>
      </dsp:nvSpPr>
      <dsp:spPr>
        <a:xfrm>
          <a:off x="93445" y="2928902"/>
          <a:ext cx="320625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i="0" kern="1200" dirty="0">
              <a:solidFill>
                <a:schemeClr val="tx2">
                  <a:lumMod val="75000"/>
                </a:schemeClr>
              </a:solidFill>
            </a:rPr>
            <a:t>help encourage their parent organizations or constituents to take routing security issues more seriously</a:t>
          </a:r>
          <a:endParaRPr lang="en-US" sz="1600" kern="1200" dirty="0">
            <a:solidFill>
              <a:schemeClr val="tx2">
                <a:lumMod val="75000"/>
              </a:schemeClr>
            </a:solidFill>
          </a:endParaRPr>
        </a:p>
      </dsp:txBody>
      <dsp:txXfrm>
        <a:off x="93445" y="2928902"/>
        <a:ext cx="3206250" cy="900000"/>
      </dsp:txXfrm>
    </dsp:sp>
    <dsp:sp modelId="{F8F55A0F-F0D3-49FB-AA7C-8B7B82FD6F57}">
      <dsp:nvSpPr>
        <dsp:cNvPr id="0" name=""/>
        <dsp:cNvSpPr/>
      </dsp:nvSpPr>
      <dsp:spPr>
        <a:xfrm>
          <a:off x="4486008" y="36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1E181-87B1-4702-AAE9-7CF32D85AD7E}">
      <dsp:nvSpPr>
        <dsp:cNvPr id="0" name=""/>
        <dsp:cNvSpPr/>
      </dsp:nvSpPr>
      <dsp:spPr>
        <a:xfrm>
          <a:off x="4902820" y="78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DF86B-4AC6-4BF6-AD5B-F21EEC017288}">
      <dsp:nvSpPr>
        <dsp:cNvPr id="0" name=""/>
        <dsp:cNvSpPr/>
      </dsp:nvSpPr>
      <dsp:spPr>
        <a:xfrm>
          <a:off x="3860789" y="2928902"/>
          <a:ext cx="320625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i="0" kern="1200" dirty="0"/>
            <a:t>raise awareness with governments of how routing security issues can affect critical infrastructure</a:t>
          </a:r>
          <a:endParaRPr lang="en-US" sz="1600" kern="1200" dirty="0"/>
        </a:p>
      </dsp:txBody>
      <dsp:txXfrm>
        <a:off x="3860789" y="2928902"/>
        <a:ext cx="3206250" cy="900000"/>
      </dsp:txXfrm>
    </dsp:sp>
    <dsp:sp modelId="{F5A2C0D3-E6FF-4F39-B427-58D7AA6A6E94}">
      <dsp:nvSpPr>
        <dsp:cNvPr id="0" name=""/>
        <dsp:cNvSpPr/>
      </dsp:nvSpPr>
      <dsp:spPr>
        <a:xfrm>
          <a:off x="8253352" y="36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67D90A-C57E-4377-A361-A6E8F9E38E17}">
      <dsp:nvSpPr>
        <dsp:cNvPr id="0" name=""/>
        <dsp:cNvSpPr/>
      </dsp:nvSpPr>
      <dsp:spPr>
        <a:xfrm>
          <a:off x="8670164" y="78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C48E6E-D3E4-47B2-AE2F-C98E298C392E}">
      <dsp:nvSpPr>
        <dsp:cNvPr id="0" name=""/>
        <dsp:cNvSpPr/>
      </dsp:nvSpPr>
      <dsp:spPr>
        <a:xfrm>
          <a:off x="7628133" y="2928902"/>
          <a:ext cx="320625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i="0" kern="1200" dirty="0">
              <a:solidFill>
                <a:schemeClr val="tx2">
                  <a:lumMod val="75000"/>
                </a:schemeClr>
              </a:solidFill>
            </a:rPr>
            <a:t>encourage the adoption of routing security recommendations (such as NIST standards).</a:t>
          </a:r>
          <a:endParaRPr lang="en-US" sz="1600" kern="1200" dirty="0">
            <a:solidFill>
              <a:schemeClr val="tx2">
                <a:lumMod val="75000"/>
              </a:schemeClr>
            </a:solidFill>
          </a:endParaRPr>
        </a:p>
      </dsp:txBody>
      <dsp:txXfrm>
        <a:off x="7628133" y="2928902"/>
        <a:ext cx="3206250"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39BAD-A659-4A40-A645-EF0BE2D71269}">
      <dsp:nvSpPr>
        <dsp:cNvPr id="0" name=""/>
        <dsp:cNvSpPr/>
      </dsp:nvSpPr>
      <dsp:spPr>
        <a:xfrm>
          <a:off x="0" y="2560"/>
          <a:ext cx="65892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E4495-FBC6-724E-9A05-64CA2B1491AD}">
      <dsp:nvSpPr>
        <dsp:cNvPr id="0" name=""/>
        <dsp:cNvSpPr/>
      </dsp:nvSpPr>
      <dsp:spPr>
        <a:xfrm>
          <a:off x="0" y="2560"/>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DNS is reliant on the global routing system to deliver queries and return responses.</a:t>
          </a:r>
        </a:p>
      </dsp:txBody>
      <dsp:txXfrm>
        <a:off x="0" y="2560"/>
        <a:ext cx="6589260" cy="1746290"/>
      </dsp:txXfrm>
    </dsp:sp>
    <dsp:sp modelId="{0F96928D-F9CC-B94C-94D1-6D658CD40A21}">
      <dsp:nvSpPr>
        <dsp:cNvPr id="0" name=""/>
        <dsp:cNvSpPr/>
      </dsp:nvSpPr>
      <dsp:spPr>
        <a:xfrm>
          <a:off x="0" y="1748851"/>
          <a:ext cx="658926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94CAB-0179-0B4E-9B3F-E53B783A6113}">
      <dsp:nvSpPr>
        <dsp:cNvPr id="0" name=""/>
        <dsp:cNvSpPr/>
      </dsp:nvSpPr>
      <dsp:spPr>
        <a:xfrm>
          <a:off x="0" y="1748851"/>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If routes are hijacked these may never arrive, whilst route leaks can allow these to be inspected or cause sufficient delays to cause queries to be dropped.</a:t>
          </a:r>
        </a:p>
      </dsp:txBody>
      <dsp:txXfrm>
        <a:off x="0" y="1748851"/>
        <a:ext cx="6589260" cy="1746290"/>
      </dsp:txXfrm>
    </dsp:sp>
    <dsp:sp modelId="{FF17FBE4-03A3-BF48-8EDD-E90982E2310E}">
      <dsp:nvSpPr>
        <dsp:cNvPr id="0" name=""/>
        <dsp:cNvSpPr/>
      </dsp:nvSpPr>
      <dsp:spPr>
        <a:xfrm>
          <a:off x="0" y="3495141"/>
          <a:ext cx="65892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32C7B-DCAA-B54F-A337-12FA48EEB955}">
      <dsp:nvSpPr>
        <dsp:cNvPr id="0" name=""/>
        <dsp:cNvSpPr/>
      </dsp:nvSpPr>
      <dsp:spPr>
        <a:xfrm>
          <a:off x="0" y="3495141"/>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DDoS attacks are also a common attack vector, which anti-spoofing measures can mitigate.</a:t>
          </a:r>
        </a:p>
      </dsp:txBody>
      <dsp:txXfrm>
        <a:off x="0" y="3495141"/>
        <a:ext cx="6589260" cy="1746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A369A-4381-4926-868A-47EAED9567D7}">
      <dsp:nvSpPr>
        <dsp:cNvPr id="0" name=""/>
        <dsp:cNvSpPr/>
      </dsp:nvSpPr>
      <dsp:spPr>
        <a:xfrm>
          <a:off x="0" y="107727"/>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5AEF5-4FFF-4E6B-ADCB-A884464A97E7}">
      <dsp:nvSpPr>
        <dsp:cNvPr id="0" name=""/>
        <dsp:cNvSpPr/>
      </dsp:nvSpPr>
      <dsp:spPr>
        <a:xfrm>
          <a:off x="195856" y="315810"/>
          <a:ext cx="574714" cy="574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E7D74-30C0-4E01-9A21-88B09E23092C}">
      <dsp:nvSpPr>
        <dsp:cNvPr id="0" name=""/>
        <dsp:cNvSpPr/>
      </dsp:nvSpPr>
      <dsp:spPr>
        <a:xfrm>
          <a:off x="1046558" y="101989"/>
          <a:ext cx="3309257"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1) Improving the business case for MANRS by implementing the MANRS Actions as industry standards under a recognized standards body.</a:t>
          </a:r>
        </a:p>
      </dsp:txBody>
      <dsp:txXfrm>
        <a:off x="1046558" y="101989"/>
        <a:ext cx="3309257" cy="990886"/>
      </dsp:txXfrm>
    </dsp:sp>
    <dsp:sp modelId="{2E8FAA0A-5A22-43DC-B1D4-21B203789AA6}">
      <dsp:nvSpPr>
        <dsp:cNvPr id="0" name=""/>
        <dsp:cNvSpPr/>
      </dsp:nvSpPr>
      <dsp:spPr>
        <a:xfrm>
          <a:off x="6400046" y="166159"/>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0B9CA-9490-4559-921D-C241CE2F729A}">
      <dsp:nvSpPr>
        <dsp:cNvPr id="0" name=""/>
        <dsp:cNvSpPr/>
      </dsp:nvSpPr>
      <dsp:spPr>
        <a:xfrm>
          <a:off x="6608137" y="374242"/>
          <a:ext cx="574714" cy="5747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3A9F7-AF89-4D22-939C-ACAF43B558D7}">
      <dsp:nvSpPr>
        <dsp:cNvPr id="0" name=""/>
        <dsp:cNvSpPr/>
      </dsp:nvSpPr>
      <dsp:spPr>
        <a:xfrm>
          <a:off x="7859180" y="101989"/>
          <a:ext cx="3125651"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2) Developing a certification program and quality mark with enhanced assurances to aid business decisions such as procurement (this is MANRS+)</a:t>
          </a:r>
        </a:p>
      </dsp:txBody>
      <dsp:txXfrm>
        <a:off x="7859180" y="101989"/>
        <a:ext cx="3125651" cy="990886"/>
      </dsp:txXfrm>
    </dsp:sp>
    <dsp:sp modelId="{E2893E14-9DBC-48EC-9B7A-2A20CBB4F909}">
      <dsp:nvSpPr>
        <dsp:cNvPr id="0" name=""/>
        <dsp:cNvSpPr/>
      </dsp:nvSpPr>
      <dsp:spPr>
        <a:xfrm>
          <a:off x="0" y="1892045"/>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DF718-834F-43F1-88F0-6D563954438B}">
      <dsp:nvSpPr>
        <dsp:cNvPr id="0" name=""/>
        <dsp:cNvSpPr/>
      </dsp:nvSpPr>
      <dsp:spPr>
        <a:xfrm>
          <a:off x="204545" y="2116169"/>
          <a:ext cx="574714" cy="574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21CDCE-A06C-4177-B1EB-00AC2DC69950}">
      <dsp:nvSpPr>
        <dsp:cNvPr id="0" name=""/>
        <dsp:cNvSpPr/>
      </dsp:nvSpPr>
      <dsp:spPr>
        <a:xfrm>
          <a:off x="1081418" y="1870266"/>
          <a:ext cx="3464135"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3) Engaging government policymakers who are increasingly looking to introduce regulation with respect to the global routing system. Industry-led technical solutions are usually more effective than regulatory imposed ones.  </a:t>
          </a:r>
        </a:p>
      </dsp:txBody>
      <dsp:txXfrm>
        <a:off x="1081418" y="1870266"/>
        <a:ext cx="3464135" cy="990886"/>
      </dsp:txXfrm>
    </dsp:sp>
    <dsp:sp modelId="{251DD42A-7A77-4A52-88BB-1B70870C2A55}">
      <dsp:nvSpPr>
        <dsp:cNvPr id="0" name=""/>
        <dsp:cNvSpPr/>
      </dsp:nvSpPr>
      <dsp:spPr>
        <a:xfrm>
          <a:off x="6400057" y="1892045"/>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0198B-6204-4981-9902-CFF76372F545}">
      <dsp:nvSpPr>
        <dsp:cNvPr id="0" name=""/>
        <dsp:cNvSpPr/>
      </dsp:nvSpPr>
      <dsp:spPr>
        <a:xfrm>
          <a:off x="6608139" y="2100129"/>
          <a:ext cx="574714" cy="5747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E102C-3BBE-46CE-8690-CBE4CC09FFA5}">
      <dsp:nvSpPr>
        <dsp:cNvPr id="0" name=""/>
        <dsp:cNvSpPr/>
      </dsp:nvSpPr>
      <dsp:spPr>
        <a:xfrm>
          <a:off x="7705751" y="1838181"/>
          <a:ext cx="3279080"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4) Continuing the MANRS Mentors &amp; Ambassadors program to extend our advocacy, technical capacity building and consultancy, and providing input to policymakers in different countries.</a:t>
          </a:r>
        </a:p>
      </dsp:txBody>
      <dsp:txXfrm>
        <a:off x="7705751" y="1838181"/>
        <a:ext cx="3279080" cy="990886"/>
      </dsp:txXfrm>
    </dsp:sp>
    <dsp:sp modelId="{8C208D78-767D-4FA1-AC65-07B5D454CE3C}">
      <dsp:nvSpPr>
        <dsp:cNvPr id="0" name=""/>
        <dsp:cNvSpPr/>
      </dsp:nvSpPr>
      <dsp:spPr>
        <a:xfrm>
          <a:off x="0" y="3676362"/>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4C308-F749-4540-A7C4-D385A1460A19}">
      <dsp:nvSpPr>
        <dsp:cNvPr id="0" name=""/>
        <dsp:cNvSpPr/>
      </dsp:nvSpPr>
      <dsp:spPr>
        <a:xfrm>
          <a:off x="195856" y="3884448"/>
          <a:ext cx="574714" cy="5747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2E7BD4-4979-49AF-9CDF-08947C30FD79}">
      <dsp:nvSpPr>
        <dsp:cNvPr id="0" name=""/>
        <dsp:cNvSpPr/>
      </dsp:nvSpPr>
      <dsp:spPr>
        <a:xfrm>
          <a:off x="1067801" y="3676362"/>
          <a:ext cx="3459323"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5) Developing the MANRS Observatory to offer a more customizable experience, including offering routing security data to MANRS participants for use with their own tools. </a:t>
          </a:r>
        </a:p>
      </dsp:txBody>
      <dsp:txXfrm>
        <a:off x="1067801" y="3676362"/>
        <a:ext cx="3459323" cy="990886"/>
      </dsp:txXfrm>
    </dsp:sp>
    <dsp:sp modelId="{5CDB3BC1-68D4-4467-9AB9-C700BAFE8715}">
      <dsp:nvSpPr>
        <dsp:cNvPr id="0" name=""/>
        <dsp:cNvSpPr/>
      </dsp:nvSpPr>
      <dsp:spPr>
        <a:xfrm>
          <a:off x="6397652" y="3676362"/>
          <a:ext cx="990886" cy="99088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2242B-FB2E-4709-B04A-F3CAF5C3C955}">
      <dsp:nvSpPr>
        <dsp:cNvPr id="0" name=""/>
        <dsp:cNvSpPr/>
      </dsp:nvSpPr>
      <dsp:spPr>
        <a:xfrm>
          <a:off x="6605733" y="3884448"/>
          <a:ext cx="574714" cy="57471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30494-02A1-4B49-A26E-6F053251348B}">
      <dsp:nvSpPr>
        <dsp:cNvPr id="0" name=""/>
        <dsp:cNvSpPr/>
      </dsp:nvSpPr>
      <dsp:spPr>
        <a:xfrm>
          <a:off x="7686645" y="3676362"/>
          <a:ext cx="3298186" cy="99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6) Developing the economic case for implementing MANRS by analyzing the costs of routing incidents.</a:t>
          </a:r>
        </a:p>
      </dsp:txBody>
      <dsp:txXfrm>
        <a:off x="7686645" y="3676362"/>
        <a:ext cx="3298186" cy="99088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C8B69-37FE-7743-AA1C-67F765F8C1B9}" type="datetimeFigureOut">
              <a:rPr lang="en-EG" smtClean="0"/>
              <a:t>05/05/2023</a:t>
            </a:fld>
            <a:endParaRPr lang="en-E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B143C-8055-8F48-82B8-AF4064A35894}" type="slidenum">
              <a:rPr lang="en-EG" smtClean="0"/>
              <a:t>‹#›</a:t>
            </a:fld>
            <a:endParaRPr lang="en-EG"/>
          </a:p>
        </p:txBody>
      </p:sp>
    </p:spTree>
    <p:extLst>
      <p:ext uri="{BB962C8B-B14F-4D97-AF65-F5344CB8AC3E}">
        <p14:creationId xmlns:p14="http://schemas.microsoft.com/office/powerpoint/2010/main" val="287273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fld id="{620B143C-8055-8F48-82B8-AF4064A35894}" type="slidenum">
              <a:rPr lang="en-EG" smtClean="0"/>
              <a:t>16</a:t>
            </a:fld>
            <a:endParaRPr lang="en-EG"/>
          </a:p>
        </p:txBody>
      </p:sp>
    </p:spTree>
    <p:extLst>
      <p:ext uri="{BB962C8B-B14F-4D97-AF65-F5344CB8AC3E}">
        <p14:creationId xmlns:p14="http://schemas.microsoft.com/office/powerpoint/2010/main" val="55501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fld id="{620B143C-8055-8F48-82B8-AF4064A35894}" type="slidenum">
              <a:rPr lang="en-EG" smtClean="0"/>
              <a:t>17</a:t>
            </a:fld>
            <a:endParaRPr lang="en-EG"/>
          </a:p>
        </p:txBody>
      </p:sp>
    </p:spTree>
    <p:extLst>
      <p:ext uri="{BB962C8B-B14F-4D97-AF65-F5344CB8AC3E}">
        <p14:creationId xmlns:p14="http://schemas.microsoft.com/office/powerpoint/2010/main" val="278439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D633-FD82-3EEC-217C-25925699E6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EG"/>
          </a:p>
        </p:txBody>
      </p:sp>
      <p:sp>
        <p:nvSpPr>
          <p:cNvPr id="3" name="Subtitle 2">
            <a:extLst>
              <a:ext uri="{FF2B5EF4-FFF2-40B4-BE49-F238E27FC236}">
                <a16:creationId xmlns:a16="http://schemas.microsoft.com/office/drawing/2014/main" id="{0D6E66EA-715E-B6E3-1267-E96ADBB91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G"/>
          </a:p>
        </p:txBody>
      </p:sp>
      <p:sp>
        <p:nvSpPr>
          <p:cNvPr id="4" name="Date Placeholder 3">
            <a:extLst>
              <a:ext uri="{FF2B5EF4-FFF2-40B4-BE49-F238E27FC236}">
                <a16:creationId xmlns:a16="http://schemas.microsoft.com/office/drawing/2014/main" id="{071AB010-B3A5-2806-807D-332F87B88258}"/>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3C6B75E5-B186-A5C8-1C23-902E6A8DA998}"/>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553EAD77-8C5E-E7AD-B066-23F8E8A58C53}"/>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298667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CE2C-144A-C792-E12F-37B3C5D8158D}"/>
              </a:ext>
            </a:extLst>
          </p:cNvPr>
          <p:cNvSpPr>
            <a:spLocks noGrp="1"/>
          </p:cNvSpPr>
          <p:nvPr>
            <p:ph type="title"/>
          </p:nvPr>
        </p:nvSpPr>
        <p:spPr/>
        <p:txBody>
          <a:bodyPr/>
          <a:lstStyle/>
          <a:p>
            <a:r>
              <a:rPr lang="en-US"/>
              <a:t>Click to edit Master title style</a:t>
            </a:r>
            <a:endParaRPr lang="en-EG"/>
          </a:p>
        </p:txBody>
      </p:sp>
      <p:sp>
        <p:nvSpPr>
          <p:cNvPr id="3" name="Vertical Text Placeholder 2">
            <a:extLst>
              <a:ext uri="{FF2B5EF4-FFF2-40B4-BE49-F238E27FC236}">
                <a16:creationId xmlns:a16="http://schemas.microsoft.com/office/drawing/2014/main" id="{DD38E66A-BB8C-B1B1-7223-321A3C22A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EB5CD575-8713-AB35-CF9E-E0A445FF8A77}"/>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F1A28612-4962-F859-A143-33EC5123E2D5}"/>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1D0B9F85-98B8-A71B-8163-14946E3203CB}"/>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300684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2BAA3-9670-3AEB-3C2A-CE3C2A8F9A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G"/>
          </a:p>
        </p:txBody>
      </p:sp>
      <p:sp>
        <p:nvSpPr>
          <p:cNvPr id="3" name="Vertical Text Placeholder 2">
            <a:extLst>
              <a:ext uri="{FF2B5EF4-FFF2-40B4-BE49-F238E27FC236}">
                <a16:creationId xmlns:a16="http://schemas.microsoft.com/office/drawing/2014/main" id="{5E197B5E-7D28-BBBC-53F8-1515E19518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8C267A85-8AF2-2871-1DA2-079DB96A6BDE}"/>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46BEB6AA-E7F7-537A-A3EC-E72A31C90D1A}"/>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75E4F2B7-BDA4-F3C5-675A-89749BE7808D}"/>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2553553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 large image">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168855" y="0"/>
            <a:ext cx="6023145" cy="6857999"/>
          </a:xfrm>
        </p:spPr>
        <p:txBody>
          <a:bodyPr/>
          <a:lstStyle>
            <a:lvl1pPr>
              <a:defRPr sz="1800">
                <a:latin typeface="+mn-lt"/>
              </a:defRPr>
            </a:lvl1pPr>
          </a:lstStyle>
          <a:p>
            <a:pPr lvl="0"/>
            <a:r>
              <a:rPr lang="en-US" noProof="0"/>
              <a:t>Click icon to add picture</a:t>
            </a:r>
            <a:endParaRPr lang="en-GB" noProof="0" dirty="0"/>
          </a:p>
        </p:txBody>
      </p:sp>
      <p:sp>
        <p:nvSpPr>
          <p:cNvPr id="2" name="Title 1"/>
          <p:cNvSpPr>
            <a:spLocks noGrp="1"/>
          </p:cNvSpPr>
          <p:nvPr>
            <p:ph type="title"/>
          </p:nvPr>
        </p:nvSpPr>
        <p:spPr>
          <a:xfrm>
            <a:off x="540977" y="567101"/>
            <a:ext cx="5483696" cy="1112409"/>
          </a:xfrm>
        </p:spPr>
        <p:txBody>
          <a:bodyPr rIns="0"/>
          <a:lstStyle>
            <a:lvl1pPr>
              <a:defRPr sz="3600">
                <a:latin typeface="+mn-lt"/>
              </a:defRPr>
            </a:lvl1pPr>
          </a:lstStyle>
          <a:p>
            <a:r>
              <a:rPr lang="en-US"/>
              <a:t>Click to edit Master title style</a:t>
            </a:r>
            <a:endParaRPr lang="en-GB" dirty="0"/>
          </a:p>
        </p:txBody>
      </p:sp>
      <p:sp>
        <p:nvSpPr>
          <p:cNvPr id="9" name="Slide Number Placeholder 9"/>
          <p:cNvSpPr>
            <a:spLocks noGrp="1"/>
          </p:cNvSpPr>
          <p:nvPr>
            <p:ph type="sldNum" sz="quarter" idx="21"/>
          </p:nvPr>
        </p:nvSpPr>
        <p:spPr/>
        <p:txBody>
          <a:bodyPr/>
          <a:lstStyle>
            <a:lvl1pPr>
              <a:defRPr>
                <a:latin typeface="+mn-lt"/>
              </a:defRPr>
            </a:lvl1pPr>
          </a:lstStyle>
          <a:p>
            <a:fld id="{C2CDEF37-006E-254D-A210-0434C0C6BB13}" type="slidenum">
              <a:rPr lang="uk-UA" altLang="en-US" smtClean="0"/>
              <a:pPr/>
              <a:t>‹#›</a:t>
            </a:fld>
            <a:endParaRPr lang="uk-UA" altLang="en-US" dirty="0"/>
          </a:p>
        </p:txBody>
      </p:sp>
      <p:sp>
        <p:nvSpPr>
          <p:cNvPr id="12" name="Content Placeholder 10">
            <a:extLst>
              <a:ext uri="{FF2B5EF4-FFF2-40B4-BE49-F238E27FC236}">
                <a16:creationId xmlns:a16="http://schemas.microsoft.com/office/drawing/2014/main" id="{B7B6A5FC-A416-9F4E-B9E2-24F68C3786CB}"/>
              </a:ext>
            </a:extLst>
          </p:cNvPr>
          <p:cNvSpPr>
            <a:spLocks noGrp="1"/>
          </p:cNvSpPr>
          <p:nvPr>
            <p:ph sz="quarter" idx="16"/>
          </p:nvPr>
        </p:nvSpPr>
        <p:spPr>
          <a:xfrm>
            <a:off x="540000" y="1561539"/>
            <a:ext cx="5484674" cy="379423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715801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1B6C-5E37-9DCD-7A42-20D62D3DB261}"/>
              </a:ext>
            </a:extLst>
          </p:cNvPr>
          <p:cNvSpPr>
            <a:spLocks noGrp="1"/>
          </p:cNvSpPr>
          <p:nvPr>
            <p:ph type="title"/>
          </p:nvPr>
        </p:nvSpPr>
        <p:spPr/>
        <p:txBody>
          <a:bodyPr/>
          <a:lstStyle/>
          <a:p>
            <a:r>
              <a:rPr lang="en-US"/>
              <a:t>Click to edit Master title style</a:t>
            </a:r>
            <a:endParaRPr lang="en-EG"/>
          </a:p>
        </p:txBody>
      </p:sp>
      <p:sp>
        <p:nvSpPr>
          <p:cNvPr id="3" name="Content Placeholder 2">
            <a:extLst>
              <a:ext uri="{FF2B5EF4-FFF2-40B4-BE49-F238E27FC236}">
                <a16:creationId xmlns:a16="http://schemas.microsoft.com/office/drawing/2014/main" id="{C61DC216-E378-4BA9-B27C-93EA1CE157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E1C8B8C6-156A-1F19-9C02-8F6CA06C3574}"/>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B032519F-9E8E-34AC-2669-B5B4000D9D8C}"/>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B81C3D5F-C810-F7D7-0C97-FC48D00C0347}"/>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40253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6436-FADA-E407-5975-31201F7FA9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EG"/>
          </a:p>
        </p:txBody>
      </p:sp>
      <p:sp>
        <p:nvSpPr>
          <p:cNvPr id="3" name="Text Placeholder 2">
            <a:extLst>
              <a:ext uri="{FF2B5EF4-FFF2-40B4-BE49-F238E27FC236}">
                <a16:creationId xmlns:a16="http://schemas.microsoft.com/office/drawing/2014/main" id="{B1B43AFC-4DB9-847C-B1C6-EB4ABBAA7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76EB74-61FA-ED91-A37F-F21841E0690E}"/>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4045F292-7826-6FCF-956B-B4F39FEC5D65}"/>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EC55DD5A-907A-6567-A24E-16B710CBD6AC}"/>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169625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AD316-4212-1A5B-2234-D7954BEDA97E}"/>
              </a:ext>
            </a:extLst>
          </p:cNvPr>
          <p:cNvSpPr>
            <a:spLocks noGrp="1"/>
          </p:cNvSpPr>
          <p:nvPr>
            <p:ph type="title"/>
          </p:nvPr>
        </p:nvSpPr>
        <p:spPr/>
        <p:txBody>
          <a:bodyPr/>
          <a:lstStyle/>
          <a:p>
            <a:r>
              <a:rPr lang="en-US"/>
              <a:t>Click to edit Master title style</a:t>
            </a:r>
            <a:endParaRPr lang="en-EG"/>
          </a:p>
        </p:txBody>
      </p:sp>
      <p:sp>
        <p:nvSpPr>
          <p:cNvPr id="3" name="Content Placeholder 2">
            <a:extLst>
              <a:ext uri="{FF2B5EF4-FFF2-40B4-BE49-F238E27FC236}">
                <a16:creationId xmlns:a16="http://schemas.microsoft.com/office/drawing/2014/main" id="{4FD8230D-1719-DA84-5CFA-34FDA3DE7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Content Placeholder 3">
            <a:extLst>
              <a:ext uri="{FF2B5EF4-FFF2-40B4-BE49-F238E27FC236}">
                <a16:creationId xmlns:a16="http://schemas.microsoft.com/office/drawing/2014/main" id="{F96313DE-F221-5758-28EA-7A05AA7E0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5" name="Date Placeholder 4">
            <a:extLst>
              <a:ext uri="{FF2B5EF4-FFF2-40B4-BE49-F238E27FC236}">
                <a16:creationId xmlns:a16="http://schemas.microsoft.com/office/drawing/2014/main" id="{1FDE4F75-F6DD-17DF-B43A-CFF628EF2A0A}"/>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6" name="Footer Placeholder 5">
            <a:extLst>
              <a:ext uri="{FF2B5EF4-FFF2-40B4-BE49-F238E27FC236}">
                <a16:creationId xmlns:a16="http://schemas.microsoft.com/office/drawing/2014/main" id="{6143332C-0088-742C-6127-D8601F349137}"/>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BE37EE08-6FB0-D2BC-3E70-16FB7A66EFBB}"/>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274538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061C-57AA-B663-CE8E-4041EE80F7DA}"/>
              </a:ext>
            </a:extLst>
          </p:cNvPr>
          <p:cNvSpPr>
            <a:spLocks noGrp="1"/>
          </p:cNvSpPr>
          <p:nvPr>
            <p:ph type="title"/>
          </p:nvPr>
        </p:nvSpPr>
        <p:spPr>
          <a:xfrm>
            <a:off x="839788" y="365125"/>
            <a:ext cx="10515600" cy="1325563"/>
          </a:xfrm>
        </p:spPr>
        <p:txBody>
          <a:bodyPr/>
          <a:lstStyle/>
          <a:p>
            <a:r>
              <a:rPr lang="en-US"/>
              <a:t>Click to edit Master title style</a:t>
            </a:r>
            <a:endParaRPr lang="en-EG"/>
          </a:p>
        </p:txBody>
      </p:sp>
      <p:sp>
        <p:nvSpPr>
          <p:cNvPr id="3" name="Text Placeholder 2">
            <a:extLst>
              <a:ext uri="{FF2B5EF4-FFF2-40B4-BE49-F238E27FC236}">
                <a16:creationId xmlns:a16="http://schemas.microsoft.com/office/drawing/2014/main" id="{0610B9D4-CA2B-8F38-EA7E-15A185CB0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87FDEA-03E6-E514-31B0-A23369F13E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5" name="Text Placeholder 4">
            <a:extLst>
              <a:ext uri="{FF2B5EF4-FFF2-40B4-BE49-F238E27FC236}">
                <a16:creationId xmlns:a16="http://schemas.microsoft.com/office/drawing/2014/main" id="{5924BD97-AD75-A34E-FC1C-AE41E6A25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1B427-72E1-9F4A-8B40-7E8062A8E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7" name="Date Placeholder 6">
            <a:extLst>
              <a:ext uri="{FF2B5EF4-FFF2-40B4-BE49-F238E27FC236}">
                <a16:creationId xmlns:a16="http://schemas.microsoft.com/office/drawing/2014/main" id="{FE6E63B8-DCFB-3944-A3AA-809AE3C91AD9}"/>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8" name="Footer Placeholder 7">
            <a:extLst>
              <a:ext uri="{FF2B5EF4-FFF2-40B4-BE49-F238E27FC236}">
                <a16:creationId xmlns:a16="http://schemas.microsoft.com/office/drawing/2014/main" id="{615E75D0-55B3-C1A0-DC17-218AC2568C8F}"/>
              </a:ext>
            </a:extLst>
          </p:cNvPr>
          <p:cNvSpPr>
            <a:spLocks noGrp="1"/>
          </p:cNvSpPr>
          <p:nvPr>
            <p:ph type="ftr" sz="quarter" idx="11"/>
          </p:nvPr>
        </p:nvSpPr>
        <p:spPr/>
        <p:txBody>
          <a:bodyPr/>
          <a:lstStyle/>
          <a:p>
            <a:endParaRPr lang="en-EG"/>
          </a:p>
        </p:txBody>
      </p:sp>
      <p:sp>
        <p:nvSpPr>
          <p:cNvPr id="9" name="Slide Number Placeholder 8">
            <a:extLst>
              <a:ext uri="{FF2B5EF4-FFF2-40B4-BE49-F238E27FC236}">
                <a16:creationId xmlns:a16="http://schemas.microsoft.com/office/drawing/2014/main" id="{DEA64F89-D35E-303D-C646-28EA3FDB71B2}"/>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12235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80F7-9612-5438-BDD5-667BD556F2C8}"/>
              </a:ext>
            </a:extLst>
          </p:cNvPr>
          <p:cNvSpPr>
            <a:spLocks noGrp="1"/>
          </p:cNvSpPr>
          <p:nvPr>
            <p:ph type="title"/>
          </p:nvPr>
        </p:nvSpPr>
        <p:spPr/>
        <p:txBody>
          <a:bodyPr/>
          <a:lstStyle/>
          <a:p>
            <a:r>
              <a:rPr lang="en-US"/>
              <a:t>Click to edit Master title style</a:t>
            </a:r>
            <a:endParaRPr lang="en-EG"/>
          </a:p>
        </p:txBody>
      </p:sp>
      <p:sp>
        <p:nvSpPr>
          <p:cNvPr id="3" name="Date Placeholder 2">
            <a:extLst>
              <a:ext uri="{FF2B5EF4-FFF2-40B4-BE49-F238E27FC236}">
                <a16:creationId xmlns:a16="http://schemas.microsoft.com/office/drawing/2014/main" id="{BF3D7847-BCA6-E631-AA21-DD79D4C29C00}"/>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4" name="Footer Placeholder 3">
            <a:extLst>
              <a:ext uri="{FF2B5EF4-FFF2-40B4-BE49-F238E27FC236}">
                <a16:creationId xmlns:a16="http://schemas.microsoft.com/office/drawing/2014/main" id="{919C6137-99AE-9B32-854F-806ACE4722EA}"/>
              </a:ext>
            </a:extLst>
          </p:cNvPr>
          <p:cNvSpPr>
            <a:spLocks noGrp="1"/>
          </p:cNvSpPr>
          <p:nvPr>
            <p:ph type="ftr" sz="quarter" idx="11"/>
          </p:nvPr>
        </p:nvSpPr>
        <p:spPr/>
        <p:txBody>
          <a:bodyPr/>
          <a:lstStyle/>
          <a:p>
            <a:endParaRPr lang="en-EG"/>
          </a:p>
        </p:txBody>
      </p:sp>
      <p:sp>
        <p:nvSpPr>
          <p:cNvPr id="5" name="Slide Number Placeholder 4">
            <a:extLst>
              <a:ext uri="{FF2B5EF4-FFF2-40B4-BE49-F238E27FC236}">
                <a16:creationId xmlns:a16="http://schemas.microsoft.com/office/drawing/2014/main" id="{1F8913DF-5192-3456-8691-93E4A51A36C4}"/>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384400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226A5-1A46-9156-29B5-65F0E269EECB}"/>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3" name="Footer Placeholder 2">
            <a:extLst>
              <a:ext uri="{FF2B5EF4-FFF2-40B4-BE49-F238E27FC236}">
                <a16:creationId xmlns:a16="http://schemas.microsoft.com/office/drawing/2014/main" id="{CBF1CBCD-1944-5EF8-829F-6A409C43D800}"/>
              </a:ext>
            </a:extLst>
          </p:cNvPr>
          <p:cNvSpPr>
            <a:spLocks noGrp="1"/>
          </p:cNvSpPr>
          <p:nvPr>
            <p:ph type="ftr" sz="quarter" idx="11"/>
          </p:nvPr>
        </p:nvSpPr>
        <p:spPr/>
        <p:txBody>
          <a:bodyPr/>
          <a:lstStyle/>
          <a:p>
            <a:endParaRPr lang="en-EG"/>
          </a:p>
        </p:txBody>
      </p:sp>
      <p:sp>
        <p:nvSpPr>
          <p:cNvPr id="4" name="Slide Number Placeholder 3">
            <a:extLst>
              <a:ext uri="{FF2B5EF4-FFF2-40B4-BE49-F238E27FC236}">
                <a16:creationId xmlns:a16="http://schemas.microsoft.com/office/drawing/2014/main" id="{B02A66FA-15E6-3572-ADD3-E715FEE64E19}"/>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3823535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DFC9-F484-9276-7C74-351D938D8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G"/>
          </a:p>
        </p:txBody>
      </p:sp>
      <p:sp>
        <p:nvSpPr>
          <p:cNvPr id="3" name="Content Placeholder 2">
            <a:extLst>
              <a:ext uri="{FF2B5EF4-FFF2-40B4-BE49-F238E27FC236}">
                <a16:creationId xmlns:a16="http://schemas.microsoft.com/office/drawing/2014/main" id="{B6166F2C-04CB-52EE-AC50-C7C3FCA8CD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Text Placeholder 3">
            <a:extLst>
              <a:ext uri="{FF2B5EF4-FFF2-40B4-BE49-F238E27FC236}">
                <a16:creationId xmlns:a16="http://schemas.microsoft.com/office/drawing/2014/main" id="{5AC0E7D8-673A-C251-E759-CB6EDEFBF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A2D1B-254E-E4D1-6905-5A1673F91732}"/>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6" name="Footer Placeholder 5">
            <a:extLst>
              <a:ext uri="{FF2B5EF4-FFF2-40B4-BE49-F238E27FC236}">
                <a16:creationId xmlns:a16="http://schemas.microsoft.com/office/drawing/2014/main" id="{3D0F3918-1F9A-902A-09F7-F0A7DD5B8F74}"/>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7BCAD7EE-EE18-D18B-9876-E76676E44A8E}"/>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147979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3F8E-D50E-D0E5-882B-30434113F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G"/>
          </a:p>
        </p:txBody>
      </p:sp>
      <p:sp>
        <p:nvSpPr>
          <p:cNvPr id="3" name="Picture Placeholder 2">
            <a:extLst>
              <a:ext uri="{FF2B5EF4-FFF2-40B4-BE49-F238E27FC236}">
                <a16:creationId xmlns:a16="http://schemas.microsoft.com/office/drawing/2014/main" id="{E36325C1-3570-332B-6919-C48528A9B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G"/>
          </a:p>
        </p:txBody>
      </p:sp>
      <p:sp>
        <p:nvSpPr>
          <p:cNvPr id="4" name="Text Placeholder 3">
            <a:extLst>
              <a:ext uri="{FF2B5EF4-FFF2-40B4-BE49-F238E27FC236}">
                <a16:creationId xmlns:a16="http://schemas.microsoft.com/office/drawing/2014/main" id="{5FA0D57F-2381-8206-4DAD-7CB84C65F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F5E662-010B-C7E9-4300-19AC9D16DBA8}"/>
              </a:ext>
            </a:extLst>
          </p:cNvPr>
          <p:cNvSpPr>
            <a:spLocks noGrp="1"/>
          </p:cNvSpPr>
          <p:nvPr>
            <p:ph type="dt" sz="half" idx="10"/>
          </p:nvPr>
        </p:nvSpPr>
        <p:spPr/>
        <p:txBody>
          <a:bodyPr/>
          <a:lstStyle/>
          <a:p>
            <a:fld id="{577A4ACC-1D7F-DE48-9866-569F8390DD24}" type="datetimeFigureOut">
              <a:rPr lang="en-EG" smtClean="0"/>
              <a:t>04/05/2023</a:t>
            </a:fld>
            <a:endParaRPr lang="en-EG"/>
          </a:p>
        </p:txBody>
      </p:sp>
      <p:sp>
        <p:nvSpPr>
          <p:cNvPr id="6" name="Footer Placeholder 5">
            <a:extLst>
              <a:ext uri="{FF2B5EF4-FFF2-40B4-BE49-F238E27FC236}">
                <a16:creationId xmlns:a16="http://schemas.microsoft.com/office/drawing/2014/main" id="{C80D1A62-EC84-45B3-08CF-7860CD6F4412}"/>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B0033CC9-6FF4-6D19-F5C6-F34B876D52F4}"/>
              </a:ext>
            </a:extLst>
          </p:cNvPr>
          <p:cNvSpPr>
            <a:spLocks noGrp="1"/>
          </p:cNvSpPr>
          <p:nvPr>
            <p:ph type="sldNum" sz="quarter" idx="12"/>
          </p:nvPr>
        </p:nvSpPr>
        <p:spPr/>
        <p:txBody>
          <a:bodyPr/>
          <a:lstStyle/>
          <a:p>
            <a:fld id="{07CC5AE9-122B-4840-8427-18765863E255}" type="slidenum">
              <a:rPr lang="en-EG" smtClean="0"/>
              <a:t>‹#›</a:t>
            </a:fld>
            <a:endParaRPr lang="en-EG"/>
          </a:p>
        </p:txBody>
      </p:sp>
    </p:spTree>
    <p:extLst>
      <p:ext uri="{BB962C8B-B14F-4D97-AF65-F5344CB8AC3E}">
        <p14:creationId xmlns:p14="http://schemas.microsoft.com/office/powerpoint/2010/main" val="219397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A22A4-1F18-98B2-3C74-0F822C713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G"/>
          </a:p>
        </p:txBody>
      </p:sp>
      <p:sp>
        <p:nvSpPr>
          <p:cNvPr id="3" name="Text Placeholder 2">
            <a:extLst>
              <a:ext uri="{FF2B5EF4-FFF2-40B4-BE49-F238E27FC236}">
                <a16:creationId xmlns:a16="http://schemas.microsoft.com/office/drawing/2014/main" id="{5BB8B59C-423F-32F6-65C3-57EB9F012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CEDFB673-105E-9471-666F-8024682C0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A4ACC-1D7F-DE48-9866-569F8390DD24}" type="datetimeFigureOut">
              <a:rPr lang="en-EG" smtClean="0"/>
              <a:t>04/05/2023</a:t>
            </a:fld>
            <a:endParaRPr lang="en-EG"/>
          </a:p>
        </p:txBody>
      </p:sp>
      <p:sp>
        <p:nvSpPr>
          <p:cNvPr id="5" name="Footer Placeholder 4">
            <a:extLst>
              <a:ext uri="{FF2B5EF4-FFF2-40B4-BE49-F238E27FC236}">
                <a16:creationId xmlns:a16="http://schemas.microsoft.com/office/drawing/2014/main" id="{E6A769D6-EC95-0B9F-04B5-7B11CEA9A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G"/>
          </a:p>
        </p:txBody>
      </p:sp>
      <p:sp>
        <p:nvSpPr>
          <p:cNvPr id="6" name="Slide Number Placeholder 5">
            <a:extLst>
              <a:ext uri="{FF2B5EF4-FFF2-40B4-BE49-F238E27FC236}">
                <a16:creationId xmlns:a16="http://schemas.microsoft.com/office/drawing/2014/main" id="{70848AF3-BC4B-9FAD-EC09-619A60983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C5AE9-122B-4840-8427-18765863E255}" type="slidenum">
              <a:rPr lang="en-EG" smtClean="0"/>
              <a:t>‹#›</a:t>
            </a:fld>
            <a:endParaRPr lang="en-EG"/>
          </a:p>
        </p:txBody>
      </p:sp>
    </p:spTree>
    <p:extLst>
      <p:ext uri="{BB962C8B-B14F-4D97-AF65-F5344CB8AC3E}">
        <p14:creationId xmlns:p14="http://schemas.microsoft.com/office/powerpoint/2010/main" val="757934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tiff"/><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nrs.org/2022/05/youve-got-mail-manrs-conformance-reports-and-incident-reporting/"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manrs.org/2023/02/theres-an-api-for-that/" TargetMode="External"/><Relationship Id="rId4" Type="http://schemas.openxmlformats.org/officeDocument/2006/relationships/hyperlink" Target="https://www.manrs.org/netops/network-operator-action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observatory.manr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53EFC8-3044-B818-807D-886C21883756}"/>
              </a:ext>
            </a:extLst>
          </p:cNvPr>
          <p:cNvPicPr>
            <a:picLocks noChangeAspect="1"/>
          </p:cNvPicPr>
          <p:nvPr/>
        </p:nvPicPr>
        <p:blipFill rotWithShape="1">
          <a:blip r:embed="rId2"/>
          <a:srcRect r="1152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07A37-9BA1-8175-0FB1-B8F9019AA620}"/>
              </a:ext>
            </a:extLst>
          </p:cNvPr>
          <p:cNvSpPr>
            <a:spLocks noGrp="1"/>
          </p:cNvSpPr>
          <p:nvPr>
            <p:ph type="ctrTitle"/>
          </p:nvPr>
        </p:nvSpPr>
        <p:spPr>
          <a:xfrm>
            <a:off x="1059543" y="1122363"/>
            <a:ext cx="5921828" cy="3204134"/>
          </a:xfrm>
        </p:spPr>
        <p:txBody>
          <a:bodyPr anchor="b">
            <a:normAutofit/>
          </a:bodyPr>
          <a:lstStyle/>
          <a:p>
            <a:pPr algn="l"/>
            <a:r>
              <a:rPr lang="en-EG" sz="4800" dirty="0"/>
              <a:t>DNS Security,MANRS &amp; Gender Inclusion</a:t>
            </a:r>
          </a:p>
        </p:txBody>
      </p:sp>
      <p:sp>
        <p:nvSpPr>
          <p:cNvPr id="3" name="Subtitle 2">
            <a:extLst>
              <a:ext uri="{FF2B5EF4-FFF2-40B4-BE49-F238E27FC236}">
                <a16:creationId xmlns:a16="http://schemas.microsoft.com/office/drawing/2014/main" id="{C395758F-9C88-810C-F264-A755598D91D9}"/>
              </a:ext>
            </a:extLst>
          </p:cNvPr>
          <p:cNvSpPr>
            <a:spLocks noGrp="1"/>
          </p:cNvSpPr>
          <p:nvPr>
            <p:ph type="subTitle" idx="1"/>
          </p:nvPr>
        </p:nvSpPr>
        <p:spPr>
          <a:xfrm>
            <a:off x="1059544" y="4872922"/>
            <a:ext cx="4630056" cy="1208141"/>
          </a:xfrm>
        </p:spPr>
        <p:txBody>
          <a:bodyPr>
            <a:normAutofit fontScale="70000" lnSpcReduction="20000"/>
          </a:bodyPr>
          <a:lstStyle/>
          <a:p>
            <a:pPr algn="l"/>
            <a:r>
              <a:rPr lang="en-EG" sz="2600" b="1" dirty="0"/>
              <a:t>Nermine EL Saadany</a:t>
            </a:r>
          </a:p>
          <a:p>
            <a:pPr algn="l"/>
            <a:r>
              <a:rPr lang="en-EG" sz="2000" dirty="0"/>
              <a:t>Regional Vice President</a:t>
            </a:r>
          </a:p>
          <a:p>
            <a:pPr algn="l"/>
            <a:r>
              <a:rPr lang="en-EG" sz="2000" dirty="0"/>
              <a:t>MENA</a:t>
            </a:r>
          </a:p>
          <a:p>
            <a:pPr algn="l"/>
            <a:r>
              <a:rPr lang="en-EG" sz="2000" dirty="0"/>
              <a:t>Internet Society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A94A7C3-28F4-D283-E945-9E8C7F514165}"/>
              </a:ext>
            </a:extLst>
          </p:cNvPr>
          <p:cNvSpPr txBox="1"/>
          <p:nvPr/>
        </p:nvSpPr>
        <p:spPr>
          <a:xfrm>
            <a:off x="10406743" y="6255657"/>
            <a:ext cx="1422400" cy="369332"/>
          </a:xfrm>
          <a:prstGeom prst="rect">
            <a:avLst/>
          </a:prstGeom>
          <a:noFill/>
        </p:spPr>
        <p:txBody>
          <a:bodyPr wrap="square" rtlCol="0">
            <a:spAutoFit/>
          </a:bodyPr>
          <a:lstStyle/>
          <a:p>
            <a:pPr algn="r"/>
            <a:r>
              <a:rPr lang="en-EG" dirty="0">
                <a:solidFill>
                  <a:schemeClr val="bg1"/>
                </a:solidFill>
              </a:rPr>
              <a:t>May, 2009</a:t>
            </a:r>
          </a:p>
        </p:txBody>
      </p:sp>
      <p:pic>
        <p:nvPicPr>
          <p:cNvPr id="8" name="Picture 7">
            <a:extLst>
              <a:ext uri="{FF2B5EF4-FFF2-40B4-BE49-F238E27FC236}">
                <a16:creationId xmlns:a16="http://schemas.microsoft.com/office/drawing/2014/main" id="{0DF34EDC-F2FC-5E67-0679-C9B48A2F37D3}"/>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5000"/>
                    </a14:imgEffect>
                    <a14:imgEffect>
                      <a14:brightnessContrast bright="-39000" contrast="-40000"/>
                    </a14:imgEffect>
                  </a14:imgLayer>
                </a14:imgProps>
              </a:ext>
            </a:extLst>
          </a:blip>
          <a:stretch>
            <a:fillRect/>
          </a:stretch>
        </p:blipFill>
        <p:spPr>
          <a:xfrm>
            <a:off x="1336651" y="333228"/>
            <a:ext cx="2037921" cy="678924"/>
          </a:xfrm>
          <a:prstGeom prst="rect">
            <a:avLst/>
          </a:prstGeom>
        </p:spPr>
      </p:pic>
    </p:spTree>
    <p:extLst>
      <p:ext uri="{BB962C8B-B14F-4D97-AF65-F5344CB8AC3E}">
        <p14:creationId xmlns:p14="http://schemas.microsoft.com/office/powerpoint/2010/main" val="323380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D21936B-1136-7420-AF29-D1F2BC9B0FF4}"/>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sz="3100" b="1" i="0" u="none" strike="noStrike" kern="1200">
                <a:solidFill>
                  <a:srgbClr val="FFFFFF"/>
                </a:solidFill>
                <a:effectLst/>
                <a:latin typeface="+mj-lt"/>
                <a:ea typeface="+mj-ea"/>
                <a:cs typeface="+mj-cs"/>
              </a:rPr>
              <a:t>What role can you play, as a policymaker?</a:t>
            </a:r>
            <a:br>
              <a:rPr lang="en-US" sz="3100" b="1" i="0" u="none" strike="noStrike" kern="1200">
                <a:solidFill>
                  <a:srgbClr val="FFFFFF"/>
                </a:solidFill>
                <a:effectLst/>
                <a:latin typeface="+mj-lt"/>
                <a:ea typeface="+mj-ea"/>
                <a:cs typeface="+mj-cs"/>
              </a:rPr>
            </a:br>
            <a:endParaRPr lang="en-US" sz="3100" kern="1200">
              <a:solidFill>
                <a:srgbClr val="FFFFFF"/>
              </a:solidFill>
              <a:latin typeface="+mj-lt"/>
              <a:ea typeface="+mj-ea"/>
              <a:cs typeface="+mj-cs"/>
            </a:endParaRP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3">
            <a:extLst>
              <a:ext uri="{FF2B5EF4-FFF2-40B4-BE49-F238E27FC236}">
                <a16:creationId xmlns:a16="http://schemas.microsoft.com/office/drawing/2014/main" id="{EF5C1218-2055-F105-F96B-6CFB7566A47A}"/>
              </a:ext>
            </a:extLst>
          </p:cNvPr>
          <p:cNvGraphicFramePr>
            <a:graphicFrameLocks noGrp="1"/>
          </p:cNvGraphicFramePr>
          <p:nvPr>
            <p:ph sz="quarter" idx="16"/>
            <p:extLst>
              <p:ext uri="{D42A27DB-BD31-4B8C-83A1-F6EECF244321}">
                <p14:modId xmlns:p14="http://schemas.microsoft.com/office/powerpoint/2010/main" val="2460793775"/>
              </p:ext>
            </p:extLst>
          </p:nvPr>
        </p:nvGraphicFramePr>
        <p:xfrm>
          <a:off x="320791" y="1464457"/>
          <a:ext cx="11638979" cy="5104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F0E0218-6EF5-2D35-8FF6-B279ABD7042C}"/>
              </a:ext>
            </a:extLst>
          </p:cNvPr>
          <p:cNvPicPr>
            <a:picLocks noChangeAspect="1"/>
          </p:cNvPicPr>
          <p:nvPr/>
        </p:nvPicPr>
        <p:blipFill>
          <a:blip r:embed="rId7"/>
          <a:stretch>
            <a:fillRect/>
          </a:stretch>
        </p:blipFill>
        <p:spPr>
          <a:xfrm>
            <a:off x="10856123" y="6459668"/>
            <a:ext cx="1015086" cy="338171"/>
          </a:xfrm>
          <a:prstGeom prst="rect">
            <a:avLst/>
          </a:prstGeom>
        </p:spPr>
      </p:pic>
    </p:spTree>
    <p:extLst>
      <p:ext uri="{BB962C8B-B14F-4D97-AF65-F5344CB8AC3E}">
        <p14:creationId xmlns:p14="http://schemas.microsoft.com/office/powerpoint/2010/main" val="403800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a:extLst>
              <a:ext uri="{FF2B5EF4-FFF2-40B4-BE49-F238E27FC236}">
                <a16:creationId xmlns:a16="http://schemas.microsoft.com/office/drawing/2014/main" id="{CD48BDBE-B40F-C180-9866-2F36D8BED910}"/>
              </a:ext>
            </a:extLst>
          </p:cNvPr>
          <p:cNvPicPr>
            <a:picLocks noChangeAspect="1"/>
          </p:cNvPicPr>
          <p:nvPr/>
        </p:nvPicPr>
        <p:blipFill rotWithShape="1">
          <a:blip r:embed="rId2"/>
          <a:srcRect l="7126" r="13563"/>
          <a:stretch/>
        </p:blipFill>
        <p:spPr>
          <a:xfrm>
            <a:off x="2522356" y="10"/>
            <a:ext cx="9669642" cy="6857990"/>
          </a:xfrm>
          <a:prstGeom prst="rect">
            <a:avLst/>
          </a:prstGeom>
        </p:spPr>
      </p:pic>
      <p:sp>
        <p:nvSpPr>
          <p:cNvPr id="24"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mj-lt"/>
              </a:rPr>
              <a:t>Network operators have a responsibility</a:t>
            </a:r>
          </a:p>
        </p:txBody>
      </p:sp>
      <p:sp>
        <p:nvSpPr>
          <p:cNvPr id="8" name="Content Placeholder 7"/>
          <p:cNvSpPr>
            <a:spLocks noGrp="1"/>
          </p:cNvSpPr>
          <p:nvPr>
            <p:ph sz="quarter" idx="16"/>
          </p:nvPr>
        </p:nvSpPr>
        <p:spPr>
          <a:xfrm>
            <a:off x="838200" y="2434201"/>
            <a:ext cx="3822189" cy="3742762"/>
          </a:xfrm>
        </p:spPr>
        <p:txBody>
          <a:bodyPr vert="horz" lIns="91440" tIns="45720" rIns="91440" bIns="45720" rtlCol="0">
            <a:normAutofit/>
          </a:bodyPr>
          <a:lstStyle/>
          <a:p>
            <a:r>
              <a:rPr lang="en-US" sz="2000" dirty="0"/>
              <a:t>To ensure a globally robust and secure routing infrastructure.</a:t>
            </a:r>
          </a:p>
          <a:p>
            <a:r>
              <a:rPr lang="en-US" sz="2000" dirty="0"/>
              <a:t>Network’s safety depends on a routing infrastructure that weeds out bad actors and accidental misconfigurations that wreak havoc on the Internet.</a:t>
            </a:r>
          </a:p>
          <a:p>
            <a:r>
              <a:rPr lang="en-US" sz="2000" dirty="0">
                <a:sym typeface="Helvetica Light"/>
              </a:rPr>
              <a:t>The more network operators work together, the fewer incidents there will be, and the less damage they can do.</a:t>
            </a:r>
          </a:p>
        </p:txBody>
      </p:sp>
      <p:sp>
        <p:nvSpPr>
          <p:cNvPr id="5" name="Slide Number Placeholder 4"/>
          <p:cNvSpPr>
            <a:spLocks noGrp="1"/>
          </p:cNvSpPr>
          <p:nvPr>
            <p:ph type="sldNum" sz="quarter" idx="21"/>
          </p:nvPr>
        </p:nvSpPr>
        <p:spPr>
          <a:xfrm>
            <a:off x="8610600" y="6356350"/>
            <a:ext cx="2743200" cy="365125"/>
          </a:xfrm>
        </p:spPr>
        <p:txBody>
          <a:bodyPr vert="horz" lIns="91440" tIns="45720" rIns="91440" bIns="45720" rtlCol="0" anchor="ctr">
            <a:normAutofit/>
          </a:bodyPr>
          <a:lstStyle/>
          <a:p>
            <a:pPr>
              <a:spcAft>
                <a:spcPts val="600"/>
              </a:spcAft>
              <a:defRPr/>
            </a:pPr>
            <a:fld id="{C2CDEF37-006E-254D-A210-0434C0C6BB13}" type="slidenum">
              <a:rPr lang="en-US" altLang="en-US">
                <a:solidFill>
                  <a:srgbClr val="FFFFFF"/>
                </a:solidFill>
                <a:latin typeface="Calibri" panose="020F0502020204030204"/>
              </a:rPr>
              <a:pPr>
                <a:spcAft>
                  <a:spcPts val="600"/>
                </a:spcAft>
                <a:defRPr/>
              </a:pPr>
              <a:t>11</a:t>
            </a:fld>
            <a:endParaRPr lang="en-US" altLang="en-US">
              <a:solidFill>
                <a:srgbClr val="FFFFFF"/>
              </a:solidFill>
              <a:latin typeface="Calibri" panose="020F0502020204030204"/>
            </a:endParaRPr>
          </a:p>
        </p:txBody>
      </p:sp>
      <p:pic>
        <p:nvPicPr>
          <p:cNvPr id="4" name="Picture 3" descr="A picture containing font, white, logo, graphics&#10;&#10;Description automatically generated">
            <a:extLst>
              <a:ext uri="{FF2B5EF4-FFF2-40B4-BE49-F238E27FC236}">
                <a16:creationId xmlns:a16="http://schemas.microsoft.com/office/drawing/2014/main" id="{19D97D1C-7D3C-C18B-2E7F-7EE8DBCB288C}"/>
              </a:ext>
            </a:extLst>
          </p:cNvPr>
          <p:cNvPicPr>
            <a:picLocks noChangeAspect="1"/>
          </p:cNvPicPr>
          <p:nvPr/>
        </p:nvPicPr>
        <p:blipFill rotWithShape="1">
          <a:blip r:embed="rId3"/>
          <a:srcRect l="20111" t="38123" r="18556" b="38187"/>
          <a:stretch/>
        </p:blipFill>
        <p:spPr>
          <a:xfrm>
            <a:off x="838200" y="6265734"/>
            <a:ext cx="1148532" cy="443623"/>
          </a:xfrm>
          <a:prstGeom prst="rect">
            <a:avLst/>
          </a:prstGeom>
        </p:spPr>
      </p:pic>
    </p:spTree>
    <p:extLst>
      <p:ext uri="{BB962C8B-B14F-4D97-AF65-F5344CB8AC3E}">
        <p14:creationId xmlns:p14="http://schemas.microsoft.com/office/powerpoint/2010/main" val="3176627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3E21BDE-6D57-D906-6E68-4E415CB1ED2A}"/>
              </a:ext>
            </a:extLst>
          </p:cNvPr>
          <p:cNvSpPr>
            <a:spLocks noGrp="1"/>
          </p:cNvSpPr>
          <p:nvPr>
            <p:ph type="title"/>
          </p:nvPr>
        </p:nvSpPr>
        <p:spPr>
          <a:xfrm>
            <a:off x="1371597" y="552616"/>
            <a:ext cx="10044023" cy="673978"/>
          </a:xfrm>
        </p:spPr>
        <p:txBody>
          <a:bodyPr vert="horz" lIns="91440" tIns="45720" rIns="91440" bIns="45720" rtlCol="0" anchor="ctr">
            <a:noAutofit/>
          </a:bodyPr>
          <a:lstStyle/>
          <a:p>
            <a:r>
              <a:rPr lang="en-US" b="1" i="0" u="none" strike="noStrike" kern="1200" dirty="0">
                <a:solidFill>
                  <a:srgbClr val="FFFFFF"/>
                </a:solidFill>
                <a:effectLst/>
                <a:latin typeface="+mj-lt"/>
                <a:ea typeface="+mj-ea"/>
                <a:cs typeface="+mj-cs"/>
              </a:rPr>
              <a:t>CSIRTs can</a:t>
            </a:r>
            <a:br>
              <a:rPr lang="en-US" b="1" i="0" u="none" strike="noStrike" kern="1200" dirty="0">
                <a:solidFill>
                  <a:srgbClr val="FFFFFF"/>
                </a:solidFill>
                <a:effectLst/>
                <a:latin typeface="+mj-lt"/>
                <a:ea typeface="+mj-ea"/>
                <a:cs typeface="+mj-cs"/>
              </a:rPr>
            </a:br>
            <a:endParaRPr lang="en-US" b="1" kern="1200" dirty="0">
              <a:solidFill>
                <a:srgbClr val="FFFFFF"/>
              </a:solidFill>
              <a:latin typeface="+mj-lt"/>
              <a:ea typeface="+mj-ea"/>
              <a:cs typeface="+mj-cs"/>
            </a:endParaRPr>
          </a:p>
        </p:txBody>
      </p:sp>
      <p:graphicFrame>
        <p:nvGraphicFramePr>
          <p:cNvPr id="6" name="Content Placeholder 3">
            <a:extLst>
              <a:ext uri="{FF2B5EF4-FFF2-40B4-BE49-F238E27FC236}">
                <a16:creationId xmlns:a16="http://schemas.microsoft.com/office/drawing/2014/main" id="{51B9EAE3-84A2-47CA-C2E8-B0FA01AF033B}"/>
              </a:ext>
            </a:extLst>
          </p:cNvPr>
          <p:cNvGraphicFramePr>
            <a:graphicFrameLocks noGrp="1"/>
          </p:cNvGraphicFramePr>
          <p:nvPr>
            <p:ph sz="quarter" idx="16"/>
            <p:extLst>
              <p:ext uri="{D42A27DB-BD31-4B8C-83A1-F6EECF244321}">
                <p14:modId xmlns:p14="http://schemas.microsoft.com/office/powerpoint/2010/main" val="128130815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font, white, logo, graphics&#10;&#10;Description automatically generated">
            <a:extLst>
              <a:ext uri="{FF2B5EF4-FFF2-40B4-BE49-F238E27FC236}">
                <a16:creationId xmlns:a16="http://schemas.microsoft.com/office/drawing/2014/main" id="{B1085ABB-5F59-C661-0CFF-807526E08CC1}"/>
              </a:ext>
            </a:extLst>
          </p:cNvPr>
          <p:cNvPicPr>
            <a:picLocks noChangeAspect="1"/>
          </p:cNvPicPr>
          <p:nvPr/>
        </p:nvPicPr>
        <p:blipFill rotWithShape="1">
          <a:blip r:embed="rId7"/>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3737411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D92D58-2762-D49A-4DE6-E9326A2DCF6F}"/>
              </a:ext>
            </a:extLst>
          </p:cNvPr>
          <p:cNvSpPr>
            <a:spLocks noGrp="1"/>
          </p:cNvSpPr>
          <p:nvPr>
            <p:ph type="title"/>
          </p:nvPr>
        </p:nvSpPr>
        <p:spPr>
          <a:xfrm>
            <a:off x="504967" y="675564"/>
            <a:ext cx="3609833" cy="5204085"/>
          </a:xfrm>
        </p:spPr>
        <p:txBody>
          <a:bodyPr>
            <a:normAutofit/>
          </a:bodyPr>
          <a:lstStyle/>
          <a:p>
            <a:r>
              <a:rPr lang="en-EG" kern="0">
                <a:effectLst/>
                <a:latin typeface="Calibri" panose="020F0502020204030204" pitchFamily="34" charset="0"/>
                <a:ea typeface="Times New Roman" panose="02020603050405020304" pitchFamily="18" charset="0"/>
                <a:cs typeface="Calibri" panose="020F0502020204030204" pitchFamily="34" charset="0"/>
              </a:rPr>
              <a:t>How can MANRS help improve the security and resilience of the DNS?</a:t>
            </a:r>
            <a:br>
              <a:rPr lang="en-EG" kern="100">
                <a:effectLst/>
                <a:latin typeface="Calibri" panose="020F0502020204030204" pitchFamily="34" charset="0"/>
                <a:ea typeface="Calibri" panose="020F0502020204030204" pitchFamily="34" charset="0"/>
                <a:cs typeface="Arial" panose="020B0604020202020204" pitchFamily="34" charset="0"/>
              </a:rPr>
            </a:br>
            <a:endParaRPr lang="en-EG" dirty="0"/>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BB7EB0F-91E7-E7E3-8241-85A2C8F3106E}"/>
              </a:ext>
            </a:extLst>
          </p:cNvPr>
          <p:cNvGraphicFramePr>
            <a:graphicFrameLocks noGrp="1"/>
          </p:cNvGraphicFramePr>
          <p:nvPr>
            <p:ph idx="1"/>
            <p:extLst>
              <p:ext uri="{D42A27DB-BD31-4B8C-83A1-F6EECF244321}">
                <p14:modId xmlns:p14="http://schemas.microsoft.com/office/powerpoint/2010/main" val="2782718963"/>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font, white, logo, graphics&#10;&#10;Description automatically generated">
            <a:extLst>
              <a:ext uri="{FF2B5EF4-FFF2-40B4-BE49-F238E27FC236}">
                <a16:creationId xmlns:a16="http://schemas.microsoft.com/office/drawing/2014/main" id="{DBB7601B-5E48-FB84-BFB8-85CE5C6669F9}"/>
              </a:ext>
            </a:extLst>
          </p:cNvPr>
          <p:cNvPicPr>
            <a:picLocks noChangeAspect="1"/>
          </p:cNvPicPr>
          <p:nvPr/>
        </p:nvPicPr>
        <p:blipFill rotWithShape="1">
          <a:blip r:embed="rId7"/>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251723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ontent Placeholder 2">
            <a:extLst>
              <a:ext uri="{FF2B5EF4-FFF2-40B4-BE49-F238E27FC236}">
                <a16:creationId xmlns:a16="http://schemas.microsoft.com/office/drawing/2014/main" id="{43814C68-4223-3821-2877-1E83F08E1E74}"/>
              </a:ext>
            </a:extLst>
          </p:cNvPr>
          <p:cNvSpPr>
            <a:spLocks noGrp="1"/>
          </p:cNvSpPr>
          <p:nvPr>
            <p:ph idx="1"/>
          </p:nvPr>
        </p:nvSpPr>
        <p:spPr>
          <a:xfrm>
            <a:off x="1540042" y="2431765"/>
            <a:ext cx="9593179" cy="3539131"/>
          </a:xfrm>
        </p:spPr>
        <p:txBody>
          <a:bodyPr anchor="ctr">
            <a:normAutofit/>
          </a:bodyPr>
          <a:lstStyle/>
          <a:p>
            <a:r>
              <a:rPr lang="en-EG" sz="2400" kern="0" dirty="0">
                <a:solidFill>
                  <a:schemeClr val="tx1">
                    <a:lumMod val="85000"/>
                    <a:lumOff val="15000"/>
                  </a:schemeClr>
                </a:solidFill>
                <a:effectLst/>
                <a:latin typeface="Calibri" panose="020F0502020204030204" pitchFamily="34" charset="0"/>
                <a:ea typeface="Times New Roman" panose="02020603050405020304" pitchFamily="18" charset="0"/>
                <a:cs typeface="Calibri" panose="020F0502020204030204" pitchFamily="34" charset="0"/>
              </a:rPr>
              <a:t>Worth mentioning that MENA region is above the global average and comparable to the rest of the RIPE region (47% compared to 35%) in terms of RPKI implementation.</a:t>
            </a:r>
          </a:p>
          <a:p>
            <a:r>
              <a:rPr lang="en-EG" sz="2400" kern="0" dirty="0">
                <a:solidFill>
                  <a:schemeClr val="tx1">
                    <a:lumMod val="85000"/>
                    <a:lumOff val="15000"/>
                  </a:schemeClr>
                </a:solidFill>
                <a:effectLst/>
                <a:latin typeface="Calibri" panose="020F0502020204030204" pitchFamily="34" charset="0"/>
                <a:ea typeface="Times New Roman" panose="02020603050405020304" pitchFamily="18" charset="0"/>
                <a:cs typeface="Calibri" panose="020F0502020204030204" pitchFamily="34" charset="0"/>
              </a:rPr>
              <a:t>However, only 9.7% ASNs are currently performing Route Origin Validation, which is ultimately needed to benefit from RPKI.</a:t>
            </a:r>
          </a:p>
          <a:p>
            <a:r>
              <a:rPr lang="en-EG" sz="2400" kern="0" dirty="0">
                <a:solidFill>
                  <a:schemeClr val="tx1">
                    <a:lumMod val="85000"/>
                    <a:lumOff val="15000"/>
                  </a:schemeClr>
                </a:solidFill>
                <a:effectLst/>
                <a:latin typeface="Calibri" panose="020F0502020204030204" pitchFamily="34" charset="0"/>
                <a:ea typeface="Times New Roman" panose="02020603050405020304" pitchFamily="18" charset="0"/>
                <a:cs typeface="Calibri" panose="020F0502020204030204" pitchFamily="34" charset="0"/>
              </a:rPr>
              <a:t>Of course, less than half of ASNs providing cryptographic validation won’t help encourage this either.</a:t>
            </a:r>
            <a:endParaRPr lang="en-EG" sz="2400" kern="100"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n-EG" sz="2400" dirty="0">
              <a:solidFill>
                <a:schemeClr val="tx1">
                  <a:lumMod val="85000"/>
                  <a:lumOff val="15000"/>
                </a:schemeClr>
              </a:solidFill>
            </a:endParaRP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ont, white, logo, graphics&#10;&#10;Description automatically generated">
            <a:extLst>
              <a:ext uri="{FF2B5EF4-FFF2-40B4-BE49-F238E27FC236}">
                <a16:creationId xmlns:a16="http://schemas.microsoft.com/office/drawing/2014/main" id="{0A4603A6-A290-E048-883B-FD027B065A78}"/>
              </a:ext>
            </a:extLst>
          </p:cNvPr>
          <p:cNvPicPr>
            <a:picLocks noChangeAspect="1"/>
          </p:cNvPicPr>
          <p:nvPr/>
        </p:nvPicPr>
        <p:blipFill rotWithShape="1">
          <a:blip r:embed="rId2"/>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2399568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01CB350A-8756-64E5-24BC-6222F497B60C}"/>
              </a:ext>
            </a:extLst>
          </p:cNvPr>
          <p:cNvPicPr>
            <a:picLocks noChangeAspect="1"/>
          </p:cNvPicPr>
          <p:nvPr/>
        </p:nvPicPr>
        <p:blipFill rotWithShape="1">
          <a:blip r:embed="rId2"/>
          <a:srcRect l="4759" r="1124"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270DB0-0210-23EA-18C0-5AA8923C9E62}"/>
              </a:ext>
            </a:extLst>
          </p:cNvPr>
          <p:cNvSpPr>
            <a:spLocks noGrp="1"/>
          </p:cNvSpPr>
          <p:nvPr>
            <p:ph type="title"/>
          </p:nvPr>
        </p:nvSpPr>
        <p:spPr>
          <a:xfrm>
            <a:off x="979293" y="365125"/>
            <a:ext cx="4977544" cy="940729"/>
          </a:xfrm>
        </p:spPr>
        <p:txBody>
          <a:bodyPr>
            <a:normAutofit fontScale="90000"/>
          </a:bodyPr>
          <a:lstStyle/>
          <a:p>
            <a:r>
              <a:rPr lang="en-EG" sz="4000" b="1" dirty="0">
                <a:solidFill>
                  <a:schemeClr val="accent1"/>
                </a:solidFill>
              </a:rPr>
              <a:t>What have we achieved</a:t>
            </a:r>
          </a:p>
        </p:txBody>
      </p:sp>
      <p:sp>
        <p:nvSpPr>
          <p:cNvPr id="3" name="Content Placeholder 2">
            <a:extLst>
              <a:ext uri="{FF2B5EF4-FFF2-40B4-BE49-F238E27FC236}">
                <a16:creationId xmlns:a16="http://schemas.microsoft.com/office/drawing/2014/main" id="{1ADF3AB9-008A-D7E2-7720-FC61510D1BD2}"/>
              </a:ext>
            </a:extLst>
          </p:cNvPr>
          <p:cNvSpPr>
            <a:spLocks noGrp="1"/>
          </p:cNvSpPr>
          <p:nvPr>
            <p:ph idx="1"/>
          </p:nvPr>
        </p:nvSpPr>
        <p:spPr>
          <a:xfrm>
            <a:off x="838198" y="1305854"/>
            <a:ext cx="5548088" cy="5187021"/>
          </a:xfrm>
        </p:spPr>
        <p:txBody>
          <a:bodyPr>
            <a:normAutofit fontScale="92500" lnSpcReduction="10000"/>
          </a:bodyPr>
          <a:lstStyle/>
          <a:p>
            <a:r>
              <a:rPr lang="en-US" sz="1800" b="0" i="0" u="none" strike="noStrike" dirty="0">
                <a:effectLst/>
                <a:latin typeface="Rubik"/>
              </a:rPr>
              <a:t>MANRS went from strength to strength over the past 12 months and now has over 900 participants across its four programs, along with 20 partners who help support our </a:t>
            </a:r>
            <a:r>
              <a:rPr lang="en-US" sz="1800" dirty="0">
                <a:latin typeface="Rubik"/>
              </a:rPr>
              <a:t>work.</a:t>
            </a:r>
          </a:p>
          <a:p>
            <a:pPr marL="0" indent="0">
              <a:buNone/>
            </a:pPr>
            <a:endParaRPr lang="en-US" sz="1800" b="0" i="0" u="none" strike="noStrike" dirty="0">
              <a:solidFill>
                <a:srgbClr val="0C1C2C"/>
              </a:solidFill>
              <a:effectLst/>
              <a:latin typeface="Rubik"/>
            </a:endParaRPr>
          </a:p>
          <a:p>
            <a:r>
              <a:rPr lang="en-US" sz="1800" b="0" i="0" u="none" strike="noStrike" dirty="0">
                <a:solidFill>
                  <a:srgbClr val="0C1C2C"/>
                </a:solidFill>
                <a:effectLst/>
                <a:latin typeface="Rubik"/>
              </a:rPr>
              <a:t>We began issuing </a:t>
            </a:r>
            <a:r>
              <a:rPr lang="en-US" sz="1800" b="0" i="0" u="none" strike="noStrike" dirty="0">
                <a:solidFill>
                  <a:srgbClr val="294E9F"/>
                </a:solidFill>
                <a:effectLst/>
                <a:latin typeface="Rubik"/>
                <a:hlinkClick r:id="rId3"/>
              </a:rPr>
              <a:t>monthly reports</a:t>
            </a:r>
            <a:r>
              <a:rPr lang="en-US" sz="1800" b="0" i="0" u="none" strike="noStrike" dirty="0">
                <a:solidFill>
                  <a:srgbClr val="0C1C2C"/>
                </a:solidFill>
                <a:effectLst/>
                <a:latin typeface="Rubik"/>
              </a:rPr>
              <a:t> to all participating network operators showing their state of routing security and conformance with the four </a:t>
            </a:r>
            <a:r>
              <a:rPr lang="en-US" sz="1800" b="0" i="0" u="none" strike="noStrike" dirty="0">
                <a:solidFill>
                  <a:srgbClr val="294E9F"/>
                </a:solidFill>
                <a:effectLst/>
                <a:latin typeface="Rubik"/>
                <a:hlinkClick r:id="rId4"/>
              </a:rPr>
              <a:t>MANRS Actions</a:t>
            </a:r>
            <a:r>
              <a:rPr lang="en-US" sz="1800" b="0" i="0" u="none" strike="noStrike" dirty="0">
                <a:solidFill>
                  <a:srgbClr val="0C1C2C"/>
                </a:solidFill>
                <a:effectLst/>
                <a:latin typeface="Rubik"/>
              </a:rPr>
              <a:t>,</a:t>
            </a:r>
          </a:p>
          <a:p>
            <a:pPr marL="0" indent="0">
              <a:buNone/>
            </a:pPr>
            <a:endParaRPr lang="en-US" sz="1800" b="0" i="0" u="none" strike="noStrike" dirty="0">
              <a:solidFill>
                <a:srgbClr val="0C1C2C"/>
              </a:solidFill>
              <a:effectLst/>
              <a:latin typeface="Rubik"/>
            </a:endParaRPr>
          </a:p>
          <a:p>
            <a:r>
              <a:rPr lang="en-US" sz="1800" dirty="0">
                <a:solidFill>
                  <a:srgbClr val="0C1C2C"/>
                </a:solidFill>
                <a:latin typeface="Rubik"/>
              </a:rPr>
              <a:t>S</a:t>
            </a:r>
            <a:r>
              <a:rPr lang="en-US" sz="1800" b="0" i="0" u="none" strike="noStrike" dirty="0">
                <a:solidFill>
                  <a:srgbClr val="0C1C2C"/>
                </a:solidFill>
                <a:effectLst/>
                <a:latin typeface="Rubik"/>
              </a:rPr>
              <a:t>upported the development of the Global Routing Intelligence Platform (GRIP) to provide an alternative source of route incident data, and in the past month launched the </a:t>
            </a:r>
            <a:r>
              <a:rPr lang="en-US" sz="1800" b="0" i="0" u="none" strike="noStrike" dirty="0">
                <a:solidFill>
                  <a:srgbClr val="294E9F"/>
                </a:solidFill>
                <a:effectLst/>
                <a:latin typeface="Rubik"/>
                <a:hlinkClick r:id="rId5"/>
              </a:rPr>
              <a:t>MANRS API</a:t>
            </a:r>
            <a:r>
              <a:rPr lang="en-US" sz="1800" b="0" i="0" u="none" strike="noStrike" dirty="0">
                <a:solidFill>
                  <a:srgbClr val="0C1C2C"/>
                </a:solidFill>
                <a:effectLst/>
                <a:latin typeface="Rubik"/>
              </a:rPr>
              <a:t> that allows users to </a:t>
            </a:r>
            <a:r>
              <a:rPr lang="en-US" sz="2400" b="0" i="0" u="none" strike="noStrike" dirty="0">
                <a:solidFill>
                  <a:srgbClr val="0C1C2C"/>
                </a:solidFill>
                <a:effectLst/>
                <a:latin typeface="Rubik"/>
              </a:rPr>
              <a:t>build their own </a:t>
            </a:r>
            <a:r>
              <a:rPr lang="en-US" sz="1800" b="0" i="0" u="none" strike="noStrike" dirty="0">
                <a:solidFill>
                  <a:srgbClr val="0C1C2C"/>
                </a:solidFill>
                <a:effectLst/>
                <a:latin typeface="Rubik"/>
              </a:rPr>
              <a:t>reporting mechanism</a:t>
            </a:r>
            <a:r>
              <a:rPr lang="en-US" sz="1800" b="0" i="0" u="none" strike="noStrike" dirty="0">
                <a:effectLst/>
                <a:latin typeface="Rubik"/>
              </a:rPr>
              <a:t>.</a:t>
            </a:r>
          </a:p>
          <a:p>
            <a:pPr marL="0" indent="0">
              <a:buNone/>
            </a:pPr>
            <a:endParaRPr lang="en-US" sz="1800" b="0" i="0" u="none" strike="noStrike" dirty="0">
              <a:effectLst/>
              <a:latin typeface="Rubik"/>
            </a:endParaRPr>
          </a:p>
          <a:p>
            <a:r>
              <a:rPr lang="en-US" sz="1800" b="0" i="0" u="none" strike="noStrike" dirty="0">
                <a:effectLst/>
                <a:latin typeface="Rubik"/>
              </a:rPr>
              <a:t>We saw RPKI adoption increase to 77% and ROV implementation to 10% amongst MANRS participants, while we observed an overall decline in routing incidents.</a:t>
            </a:r>
            <a:endParaRPr lang="en-EG" sz="1800" dirty="0"/>
          </a:p>
        </p:txBody>
      </p:sp>
      <p:pic>
        <p:nvPicPr>
          <p:cNvPr id="6" name="Picture 5" descr="A picture containing font, white, logo, graphics&#10;&#10;Description automatically generated">
            <a:extLst>
              <a:ext uri="{FF2B5EF4-FFF2-40B4-BE49-F238E27FC236}">
                <a16:creationId xmlns:a16="http://schemas.microsoft.com/office/drawing/2014/main" id="{6BED0047-468C-99E6-2006-8A4ECAF721C7}"/>
              </a:ext>
            </a:extLst>
          </p:cNvPr>
          <p:cNvPicPr>
            <a:picLocks noChangeAspect="1"/>
          </p:cNvPicPr>
          <p:nvPr/>
        </p:nvPicPr>
        <p:blipFill rotWithShape="1">
          <a:blip r:embed="rId6"/>
          <a:srcRect l="20111" t="38123" r="18556" b="38187"/>
          <a:stretch/>
        </p:blipFill>
        <p:spPr>
          <a:xfrm>
            <a:off x="838198" y="6347021"/>
            <a:ext cx="1148532" cy="443623"/>
          </a:xfrm>
          <a:prstGeom prst="rect">
            <a:avLst/>
          </a:prstGeom>
        </p:spPr>
      </p:pic>
    </p:spTree>
    <p:extLst>
      <p:ext uri="{BB962C8B-B14F-4D97-AF65-F5344CB8AC3E}">
        <p14:creationId xmlns:p14="http://schemas.microsoft.com/office/powerpoint/2010/main" val="53676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EDAA1E1-FC89-0494-73AD-E891A8949276}"/>
              </a:ext>
            </a:extLst>
          </p:cNvPr>
          <p:cNvSpPr>
            <a:spLocks noGrp="1"/>
          </p:cNvSpPr>
          <p:nvPr>
            <p:ph type="title"/>
          </p:nvPr>
        </p:nvSpPr>
        <p:spPr>
          <a:xfrm>
            <a:off x="836679" y="140138"/>
            <a:ext cx="6002110" cy="1495425"/>
          </a:xfrm>
        </p:spPr>
        <p:txBody>
          <a:bodyPr>
            <a:normAutofit/>
          </a:bodyPr>
          <a:lstStyle/>
          <a:p>
            <a:r>
              <a:rPr lang="en-US" u="sng" dirty="0">
                <a:solidFill>
                  <a:schemeClr val="accent1"/>
                </a:solidFill>
                <a:hlinkClick r:id="rId3">
                  <a:extLst>
                    <a:ext uri="{A12FA001-AC4F-418D-AE19-62706E023703}">
                      <ahyp:hlinkClr xmlns:ahyp="http://schemas.microsoft.com/office/drawing/2018/hyperlinkcolor" val="tx"/>
                    </a:ext>
                  </a:extLst>
                </a:hlinkClick>
              </a:rPr>
              <a:t>MANRS Observatory</a:t>
            </a:r>
            <a:r>
              <a:rPr lang="en-US" u="sng" dirty="0">
                <a:solidFill>
                  <a:schemeClr val="accent1"/>
                </a:solidFill>
              </a:rPr>
              <a:t> </a:t>
            </a:r>
            <a:endParaRPr lang="en-EG" u="sng" dirty="0">
              <a:solidFill>
                <a:schemeClr val="accent1"/>
              </a:solidFill>
            </a:endParaRPr>
          </a:p>
        </p:txBody>
      </p:sp>
      <p:sp>
        <p:nvSpPr>
          <p:cNvPr id="8" name="Content Placeholder 7">
            <a:extLst>
              <a:ext uri="{FF2B5EF4-FFF2-40B4-BE49-F238E27FC236}">
                <a16:creationId xmlns:a16="http://schemas.microsoft.com/office/drawing/2014/main" id="{40F4CE80-21BD-3B43-47FE-5E5A36D50424}"/>
              </a:ext>
            </a:extLst>
          </p:cNvPr>
          <p:cNvSpPr>
            <a:spLocks noGrp="1"/>
          </p:cNvSpPr>
          <p:nvPr>
            <p:ph idx="1"/>
          </p:nvPr>
        </p:nvSpPr>
        <p:spPr>
          <a:xfrm>
            <a:off x="836680" y="1335314"/>
            <a:ext cx="6173720" cy="4938925"/>
          </a:xfrm>
        </p:spPr>
        <p:txBody>
          <a:bodyPr>
            <a:normAutofit/>
          </a:bodyPr>
          <a:lstStyle/>
          <a:p>
            <a:pPr>
              <a:lnSpc>
                <a:spcPct val="160000"/>
              </a:lnSpc>
            </a:pPr>
            <a:r>
              <a:rPr lang="en-US" sz="1600" b="0" i="0" u="none" strike="noStrike" dirty="0">
                <a:effectLst/>
                <a:latin typeface="Rubik"/>
              </a:rPr>
              <a:t>is a tool that measures the level of networks’ compliance to MANRS, a key indicator of the state of routing security and the resiliency of the Internet.</a:t>
            </a:r>
          </a:p>
          <a:p>
            <a:pPr>
              <a:lnSpc>
                <a:spcPct val="160000"/>
              </a:lnSpc>
            </a:pPr>
            <a:r>
              <a:rPr lang="en-US" sz="1600" b="1" i="1" u="none" strike="noStrike" dirty="0">
                <a:effectLst/>
                <a:latin typeface="Rubik"/>
              </a:rPr>
              <a:t>The Observatory shows the degree of networks’ adherence to MANRS by tracking the number of routing incidents by region and country and monitoring metrics for MANRS actions.</a:t>
            </a:r>
          </a:p>
          <a:p>
            <a:pPr>
              <a:lnSpc>
                <a:spcPct val="160000"/>
              </a:lnSpc>
            </a:pPr>
            <a:r>
              <a:rPr lang="en-US" sz="1600" b="0" i="0" u="none" strike="noStrike" dirty="0">
                <a:effectLst/>
                <a:latin typeface="Rubik"/>
              </a:rPr>
              <a:t>The tool aggregates data from several trusted third-party sources into a user-friendly online dashboard. </a:t>
            </a:r>
          </a:p>
          <a:p>
            <a:pPr>
              <a:lnSpc>
                <a:spcPct val="160000"/>
              </a:lnSpc>
            </a:pPr>
            <a:r>
              <a:rPr lang="en-US" sz="1600" b="0" i="0" u="none" strike="noStrike" dirty="0">
                <a:effectLst/>
                <a:latin typeface="Rubik"/>
              </a:rPr>
              <a:t>This snapshot enables network operators to identify problematic areas to help them improve the security of their networks.</a:t>
            </a:r>
          </a:p>
          <a:p>
            <a:pPr>
              <a:lnSpc>
                <a:spcPct val="160000"/>
              </a:lnSpc>
            </a:pPr>
            <a:endParaRPr lang="en-EG" sz="1600" dirty="0"/>
          </a:p>
        </p:txBody>
      </p:sp>
      <p:pic>
        <p:nvPicPr>
          <p:cNvPr id="19" name="Picture 9" descr="Magnifying glass showing decling performance">
            <a:extLst>
              <a:ext uri="{FF2B5EF4-FFF2-40B4-BE49-F238E27FC236}">
                <a16:creationId xmlns:a16="http://schemas.microsoft.com/office/drawing/2014/main" id="{1C0FA37F-0BE9-2925-6DD0-E6F8EA3C4063}"/>
              </a:ext>
            </a:extLst>
          </p:cNvPr>
          <p:cNvPicPr>
            <a:picLocks noChangeAspect="1"/>
          </p:cNvPicPr>
          <p:nvPr/>
        </p:nvPicPr>
        <p:blipFill rotWithShape="1">
          <a:blip r:embed="rId4"/>
          <a:srcRect l="10421" r="40985" b="-1"/>
          <a:stretch/>
        </p:blipFill>
        <p:spPr>
          <a:xfrm>
            <a:off x="7199440" y="10"/>
            <a:ext cx="4992560" cy="6857990"/>
          </a:xfrm>
          <a:prstGeom prst="rect">
            <a:avLst/>
          </a:prstGeom>
          <a:effectLst/>
        </p:spPr>
      </p:pic>
      <p:pic>
        <p:nvPicPr>
          <p:cNvPr id="2" name="Picture 1" descr="A picture containing font, white, logo, graphics&#10;&#10;Description automatically generated">
            <a:extLst>
              <a:ext uri="{FF2B5EF4-FFF2-40B4-BE49-F238E27FC236}">
                <a16:creationId xmlns:a16="http://schemas.microsoft.com/office/drawing/2014/main" id="{EAF3BE3F-461E-17F2-018F-A2C25A65C9FE}"/>
              </a:ext>
            </a:extLst>
          </p:cNvPr>
          <p:cNvPicPr>
            <a:picLocks noChangeAspect="1"/>
          </p:cNvPicPr>
          <p:nvPr/>
        </p:nvPicPr>
        <p:blipFill rotWithShape="1">
          <a:blip r:embed="rId5"/>
          <a:srcRect l="20111" t="38123" r="18556" b="38187"/>
          <a:stretch/>
        </p:blipFill>
        <p:spPr>
          <a:xfrm>
            <a:off x="836679" y="6274239"/>
            <a:ext cx="1148532" cy="443623"/>
          </a:xfrm>
          <a:prstGeom prst="rect">
            <a:avLst/>
          </a:prstGeom>
        </p:spPr>
      </p:pic>
    </p:spTree>
    <p:extLst>
      <p:ext uri="{BB962C8B-B14F-4D97-AF65-F5344CB8AC3E}">
        <p14:creationId xmlns:p14="http://schemas.microsoft.com/office/powerpoint/2010/main" val="82575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3054-B005-02EE-BB54-3E006A0BCFCA}"/>
              </a:ext>
            </a:extLst>
          </p:cNvPr>
          <p:cNvSpPr>
            <a:spLocks noGrp="1"/>
          </p:cNvSpPr>
          <p:nvPr>
            <p:ph type="title"/>
          </p:nvPr>
        </p:nvSpPr>
        <p:spPr>
          <a:xfrm>
            <a:off x="1187116" y="365126"/>
            <a:ext cx="10635916" cy="645528"/>
          </a:xfrm>
        </p:spPr>
        <p:txBody>
          <a:bodyPr>
            <a:normAutofit fontScale="90000"/>
          </a:bodyPr>
          <a:lstStyle/>
          <a:p>
            <a:r>
              <a:rPr lang="en-EG" sz="2400" b="1" kern="0" dirty="0">
                <a:solidFill>
                  <a:schemeClr val="tx2"/>
                </a:solidFill>
                <a:effectLst/>
                <a:latin typeface="Calibri" panose="020F0502020204030204" pitchFamily="34" charset="0"/>
                <a:ea typeface="Times New Roman" panose="02020603050405020304" pitchFamily="18" charset="0"/>
              </a:rPr>
              <a:t>We’re happy to support the different communities improve routing security with MANRS tutorials and workshops</a:t>
            </a:r>
            <a:r>
              <a:rPr lang="en-EG" sz="2400" b="1" dirty="0">
                <a:solidFill>
                  <a:schemeClr val="tx2"/>
                </a:solidFill>
                <a:effectLst/>
              </a:rPr>
              <a:t> </a:t>
            </a:r>
            <a:endParaRPr lang="en-EG" sz="2400" b="1" dirty="0">
              <a:solidFill>
                <a:schemeClr val="tx2"/>
              </a:solidFill>
            </a:endParaRPr>
          </a:p>
        </p:txBody>
      </p:sp>
      <p:graphicFrame>
        <p:nvGraphicFramePr>
          <p:cNvPr id="6" name="Content Placeholder 2">
            <a:extLst>
              <a:ext uri="{FF2B5EF4-FFF2-40B4-BE49-F238E27FC236}">
                <a16:creationId xmlns:a16="http://schemas.microsoft.com/office/drawing/2014/main" id="{41C12DBD-B79B-BA5D-3D49-9177583847AA}"/>
              </a:ext>
            </a:extLst>
          </p:cNvPr>
          <p:cNvGraphicFramePr>
            <a:graphicFrameLocks noGrp="1"/>
          </p:cNvGraphicFramePr>
          <p:nvPr>
            <p:ph idx="1"/>
          </p:nvPr>
        </p:nvGraphicFramePr>
        <p:xfrm>
          <a:off x="838200" y="1825624"/>
          <a:ext cx="10984832" cy="4667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4C7F434-19D9-D4F4-F411-7B3764103C7D}"/>
              </a:ext>
            </a:extLst>
          </p:cNvPr>
          <p:cNvSpPr txBox="1"/>
          <p:nvPr/>
        </p:nvSpPr>
        <p:spPr>
          <a:xfrm>
            <a:off x="1187116" y="1217432"/>
            <a:ext cx="6833937" cy="369332"/>
          </a:xfrm>
          <a:prstGeom prst="rect">
            <a:avLst/>
          </a:prstGeom>
          <a:noFill/>
        </p:spPr>
        <p:txBody>
          <a:bodyPr wrap="square" rtlCol="0">
            <a:spAutoFit/>
          </a:bodyPr>
          <a:lstStyle/>
          <a:p>
            <a:r>
              <a:rPr lang="en-EG" b="1" i="1" dirty="0">
                <a:solidFill>
                  <a:schemeClr val="accent2"/>
                </a:solidFill>
              </a:rPr>
              <a:t>Securing Collaboration and Some Funds would help us a lot</a:t>
            </a:r>
          </a:p>
        </p:txBody>
      </p:sp>
      <p:pic>
        <p:nvPicPr>
          <p:cNvPr id="3" name="Picture 2" descr="A picture containing font, white, logo, graphics&#10;&#10;Description automatically generated">
            <a:extLst>
              <a:ext uri="{FF2B5EF4-FFF2-40B4-BE49-F238E27FC236}">
                <a16:creationId xmlns:a16="http://schemas.microsoft.com/office/drawing/2014/main" id="{71C00699-80D9-8FB2-EE21-15C174C6D3C6}"/>
              </a:ext>
            </a:extLst>
          </p:cNvPr>
          <p:cNvPicPr>
            <a:picLocks noChangeAspect="1"/>
          </p:cNvPicPr>
          <p:nvPr/>
        </p:nvPicPr>
        <p:blipFill rotWithShape="1">
          <a:blip r:embed="rId8"/>
          <a:srcRect l="20111" t="38123" r="18556" b="38187"/>
          <a:stretch/>
        </p:blipFill>
        <p:spPr>
          <a:xfrm>
            <a:off x="0" y="6482536"/>
            <a:ext cx="972069" cy="375464"/>
          </a:xfrm>
          <a:prstGeom prst="rect">
            <a:avLst/>
          </a:prstGeom>
        </p:spPr>
      </p:pic>
    </p:spTree>
    <p:extLst>
      <p:ext uri="{BB962C8B-B14F-4D97-AF65-F5344CB8AC3E}">
        <p14:creationId xmlns:p14="http://schemas.microsoft.com/office/powerpoint/2010/main" val="3519336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ED24D-CF30-0B67-31C5-04FD0FD2FCF7}"/>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Thank You</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ont, white, logo, graphics&#10;&#10;Description automatically generated">
            <a:extLst>
              <a:ext uri="{FF2B5EF4-FFF2-40B4-BE49-F238E27FC236}">
                <a16:creationId xmlns:a16="http://schemas.microsoft.com/office/drawing/2014/main" id="{6E05D482-43A9-03FB-8184-BCD00A5930D6}"/>
              </a:ext>
            </a:extLst>
          </p:cNvPr>
          <p:cNvPicPr>
            <a:picLocks noChangeAspect="1"/>
          </p:cNvPicPr>
          <p:nvPr/>
        </p:nvPicPr>
        <p:blipFill rotWithShape="1">
          <a:blip r:embed="rId2"/>
          <a:srcRect l="20111" t="38123" r="18556" b="38187"/>
          <a:stretch/>
        </p:blipFill>
        <p:spPr>
          <a:xfrm>
            <a:off x="5823285" y="3614810"/>
            <a:ext cx="2338138" cy="903111"/>
          </a:xfrm>
          <a:prstGeom prst="rect">
            <a:avLst/>
          </a:prstGeom>
        </p:spPr>
      </p:pic>
    </p:spTree>
    <p:extLst>
      <p:ext uri="{BB962C8B-B14F-4D97-AF65-F5344CB8AC3E}">
        <p14:creationId xmlns:p14="http://schemas.microsoft.com/office/powerpoint/2010/main" val="27566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anding over keys">
            <a:extLst>
              <a:ext uri="{FF2B5EF4-FFF2-40B4-BE49-F238E27FC236}">
                <a16:creationId xmlns:a16="http://schemas.microsoft.com/office/drawing/2014/main" id="{49E57390-4E2E-383C-DAFD-3B858F672D4A}"/>
              </a:ext>
            </a:extLst>
          </p:cNvPr>
          <p:cNvPicPr>
            <a:picLocks noChangeAspect="1"/>
          </p:cNvPicPr>
          <p:nvPr/>
        </p:nvPicPr>
        <p:blipFill rotWithShape="1">
          <a:blip r:embed="rId2"/>
          <a:srcRect t="21644" r="-2" b="938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20" name="Freeform: Shape 19">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CD3ACA-4D3A-70ED-1E85-EEC316B20F3A}"/>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4600" b="1" kern="1200">
                <a:solidFill>
                  <a:schemeClr val="tx1"/>
                </a:solidFill>
                <a:latin typeface="+mj-lt"/>
                <a:ea typeface="+mj-ea"/>
                <a:cs typeface="+mj-cs"/>
              </a:rPr>
              <a:t>Why should we care about routing security?</a:t>
            </a:r>
            <a:br>
              <a:rPr lang="en-US" sz="4600" b="1" kern="1200">
                <a:solidFill>
                  <a:schemeClr val="tx1"/>
                </a:solidFill>
                <a:latin typeface="+mj-lt"/>
                <a:ea typeface="+mj-ea"/>
                <a:cs typeface="+mj-cs"/>
              </a:rPr>
            </a:br>
            <a:endParaRPr lang="en-US" sz="46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B9905BE6-3093-7E57-7634-C45E4DC73874}"/>
              </a:ext>
            </a:extLst>
          </p:cNvPr>
          <p:cNvSpPr>
            <a:spLocks noGrp="1"/>
          </p:cNvSpPr>
          <p:nvPr>
            <p:ph type="body" idx="1"/>
          </p:nvPr>
        </p:nvSpPr>
        <p:spPr>
          <a:xfrm>
            <a:off x="438912" y="4687367"/>
            <a:ext cx="4917948" cy="1335024"/>
          </a:xfrm>
        </p:spPr>
        <p:txBody>
          <a:bodyPr vert="horz" lIns="91440" tIns="45720" rIns="91440" bIns="45720" rtlCol="0">
            <a:normAutofit/>
          </a:bodyPr>
          <a:lstStyle/>
          <a:p>
            <a:r>
              <a:rPr lang="en-US" sz="2200" b="1" i="1" kern="1200">
                <a:solidFill>
                  <a:schemeClr val="tx1"/>
                </a:solidFill>
                <a:latin typeface="+mn-lt"/>
                <a:ea typeface="+mn-ea"/>
                <a:cs typeface="+mn-cs"/>
              </a:rPr>
              <a:t>W</a:t>
            </a:r>
            <a:r>
              <a:rPr lang="en-US" sz="2200" b="1" i="1" u="none" strike="noStrike" kern="1200">
                <a:solidFill>
                  <a:schemeClr val="tx1"/>
                </a:solidFill>
                <a:effectLst/>
                <a:latin typeface="+mn-lt"/>
                <a:ea typeface="+mn-ea"/>
                <a:cs typeface="+mn-cs"/>
              </a:rPr>
              <a:t>hy it matters to different groups, and how the Mutually Agreed Norms for Routing Security (MANRS) can help</a:t>
            </a:r>
            <a:endParaRPr lang="en-US" sz="2200" b="1" i="1" kern="1200">
              <a:solidFill>
                <a:schemeClr val="tx1"/>
              </a:solidFill>
              <a:latin typeface="+mn-lt"/>
              <a:ea typeface="+mn-ea"/>
              <a:cs typeface="+mn-cs"/>
            </a:endParaRPr>
          </a:p>
        </p:txBody>
      </p:sp>
      <p:sp>
        <p:nvSpPr>
          <p:cNvPr id="24" name="Rectangle 23">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6" name="Rectangle 25">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DE52D4-0D6A-5EEA-CDBF-0A46B608D0A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5000"/>
                    </a14:imgEffect>
                    <a14:imgEffect>
                      <a14:brightnessContrast bright="-39000" contrast="-40000"/>
                    </a14:imgEffect>
                  </a14:imgLayer>
                </a14:imgProps>
              </a:ext>
            </a:extLst>
          </a:blip>
          <a:stretch>
            <a:fillRect/>
          </a:stretch>
        </p:blipFill>
        <p:spPr>
          <a:xfrm>
            <a:off x="7082972" y="4687367"/>
            <a:ext cx="3763880" cy="1253919"/>
          </a:xfrm>
          <a:prstGeom prst="rect">
            <a:avLst/>
          </a:prstGeom>
        </p:spPr>
      </p:pic>
    </p:spTree>
    <p:extLst>
      <p:ext uri="{BB962C8B-B14F-4D97-AF65-F5344CB8AC3E}">
        <p14:creationId xmlns:p14="http://schemas.microsoft.com/office/powerpoint/2010/main" val="213143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C1262-8068-449B-E252-F6B62F1F1291}"/>
              </a:ext>
            </a:extLst>
          </p:cNvPr>
          <p:cNvSpPr>
            <a:spLocks noGrp="1"/>
          </p:cNvSpPr>
          <p:nvPr>
            <p:ph type="title"/>
          </p:nvPr>
        </p:nvSpPr>
        <p:spPr>
          <a:xfrm>
            <a:off x="5080216" y="895916"/>
            <a:ext cx="6272784" cy="2279544"/>
          </a:xfrm>
        </p:spPr>
        <p:txBody>
          <a:bodyPr anchor="b">
            <a:noAutofit/>
          </a:bodyPr>
          <a:lstStyle/>
          <a:p>
            <a:br>
              <a:rPr lang="en-US" sz="2800" b="1" dirty="0">
                <a:latin typeface="+mn-lt"/>
              </a:rPr>
            </a:br>
            <a:br>
              <a:rPr lang="en-US" sz="2400" b="1" dirty="0">
                <a:latin typeface="+mn-lt"/>
              </a:rPr>
            </a:br>
            <a:r>
              <a:rPr lang="en-US" sz="2400" b="0" i="0" u="none" strike="noStrike" dirty="0">
                <a:effectLst/>
                <a:latin typeface="Roboto" panose="02000000000000000000" pitchFamily="2" charset="0"/>
              </a:rPr>
              <a:t>The Internet has become integral to our lives as it </a:t>
            </a:r>
            <a:r>
              <a:rPr lang="en-US" sz="2400" dirty="0">
                <a:latin typeface="Roboto" panose="02000000000000000000" pitchFamily="2" charset="0"/>
              </a:rPr>
              <a:t>has</a:t>
            </a:r>
            <a:r>
              <a:rPr lang="en-US" sz="2400" b="0" i="0" u="none" strike="noStrike" dirty="0">
                <a:effectLst/>
                <a:latin typeface="Roboto" panose="02000000000000000000" pitchFamily="2" charset="0"/>
              </a:rPr>
              <a:t> opened the doors to information like never before</a:t>
            </a:r>
            <a:br>
              <a:rPr lang="en-US" sz="2400" b="0" i="0" u="none" strike="noStrike" dirty="0">
                <a:effectLst/>
                <a:latin typeface="Roboto" panose="02000000000000000000" pitchFamily="2" charset="0"/>
              </a:rPr>
            </a:br>
            <a:br>
              <a:rPr lang="en-US" sz="2800" dirty="0">
                <a:latin typeface="Roboto" panose="02000000000000000000" pitchFamily="2" charset="0"/>
              </a:rPr>
            </a:br>
            <a:r>
              <a:rPr lang="en-US" sz="2000" b="0" i="1" u="none" strike="noStrike" dirty="0">
                <a:solidFill>
                  <a:schemeClr val="accent6"/>
                </a:solidFill>
                <a:effectLst/>
                <a:latin typeface="Roboto" panose="02000000000000000000" pitchFamily="2" charset="0"/>
              </a:rPr>
              <a:t>But it also opened doors to look or steal valuable </a:t>
            </a:r>
            <a:r>
              <a:rPr lang="en-US" sz="2000" i="1" dirty="0">
                <a:solidFill>
                  <a:schemeClr val="accent6"/>
                </a:solidFill>
                <a:latin typeface="Roboto" panose="02000000000000000000" pitchFamily="2" charset="0"/>
              </a:rPr>
              <a:t>data </a:t>
            </a:r>
            <a:br>
              <a:rPr lang="en-US" sz="2800" dirty="0">
                <a:latin typeface="Roboto" panose="02000000000000000000" pitchFamily="2" charset="0"/>
              </a:rPr>
            </a:br>
            <a:endParaRPr lang="en-EG" sz="2800" b="1" i="1" dirty="0">
              <a:latin typeface="+mn-lt"/>
            </a:endParaRPr>
          </a:p>
        </p:txBody>
      </p:sp>
      <p:pic>
        <p:nvPicPr>
          <p:cNvPr id="5" name="Picture 4" descr="Illuminated server room panel">
            <a:extLst>
              <a:ext uri="{FF2B5EF4-FFF2-40B4-BE49-F238E27FC236}">
                <a16:creationId xmlns:a16="http://schemas.microsoft.com/office/drawing/2014/main" id="{CE264018-94A2-32A4-48EC-BA2ACF81E354}"/>
              </a:ext>
            </a:extLst>
          </p:cNvPr>
          <p:cNvPicPr>
            <a:picLocks noChangeAspect="1"/>
          </p:cNvPicPr>
          <p:nvPr/>
        </p:nvPicPr>
        <p:blipFill rotWithShape="1">
          <a:blip r:embed="rId2"/>
          <a:srcRect l="24709" r="31439" b="-1"/>
          <a:stretch/>
        </p:blipFill>
        <p:spPr>
          <a:xfrm>
            <a:off x="20" y="10"/>
            <a:ext cx="4505305" cy="6857990"/>
          </a:xfrm>
          <a:prstGeom prst="rect">
            <a:avLst/>
          </a:prstGeom>
        </p:spPr>
      </p:pic>
      <p:sp>
        <p:nvSpPr>
          <p:cNvPr id="18"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7156BE9-9EE8-B00D-19E0-8B011E7EAB8A}"/>
              </a:ext>
            </a:extLst>
          </p:cNvPr>
          <p:cNvSpPr>
            <a:spLocks noGrp="1"/>
          </p:cNvSpPr>
          <p:nvPr>
            <p:ph idx="1"/>
          </p:nvPr>
        </p:nvSpPr>
        <p:spPr>
          <a:xfrm>
            <a:off x="5080215" y="2994637"/>
            <a:ext cx="3470227" cy="3701795"/>
          </a:xfrm>
        </p:spPr>
        <p:txBody>
          <a:bodyPr>
            <a:noAutofit/>
          </a:bodyPr>
          <a:lstStyle/>
          <a:p>
            <a:pPr marL="0" indent="0">
              <a:lnSpc>
                <a:spcPct val="150000"/>
              </a:lnSpc>
              <a:buNone/>
            </a:pPr>
            <a:r>
              <a:rPr lang="en-US" sz="1600" b="1" dirty="0">
                <a:latin typeface="Roboto" panose="02000000000000000000" pitchFamily="2" charset="0"/>
              </a:rPr>
              <a:t>While there are many dimensions to Internet security, </a:t>
            </a:r>
            <a:r>
              <a:rPr lang="en-US" sz="1600" b="1" dirty="0">
                <a:solidFill>
                  <a:schemeClr val="accent1"/>
                </a:solidFill>
                <a:latin typeface="Roboto" panose="02000000000000000000" pitchFamily="2" charset="0"/>
              </a:rPr>
              <a:t>securing the key building blocks of the Internet’s infrastructure is critical.</a:t>
            </a:r>
          </a:p>
          <a:p>
            <a:pPr marL="0" indent="0">
              <a:lnSpc>
                <a:spcPct val="150000"/>
              </a:lnSpc>
              <a:buNone/>
            </a:pPr>
            <a:r>
              <a:rPr lang="en-US" sz="1600" dirty="0">
                <a:latin typeface="Roboto" panose="02000000000000000000" pitchFamily="2" charset="0"/>
              </a:rPr>
              <a:t>The Internet’s routing system enables data to flow from one point to another. </a:t>
            </a:r>
            <a:r>
              <a:rPr lang="en-US" sz="1600" b="1" i="1" dirty="0">
                <a:latin typeface="Roboto" panose="02000000000000000000" pitchFamily="2" charset="0"/>
              </a:rPr>
              <a:t>Ensuring that this data flows correctly, </a:t>
            </a:r>
            <a:r>
              <a:rPr lang="en-US" sz="1600" dirty="0">
                <a:latin typeface="Roboto" panose="02000000000000000000" pitchFamily="2" charset="0"/>
              </a:rPr>
              <a:t>and to its intended recipient, is the foundation of Internet security.</a:t>
            </a:r>
          </a:p>
        </p:txBody>
      </p:sp>
      <p:pic>
        <p:nvPicPr>
          <p:cNvPr id="6" name="Picture 5">
            <a:extLst>
              <a:ext uri="{FF2B5EF4-FFF2-40B4-BE49-F238E27FC236}">
                <a16:creationId xmlns:a16="http://schemas.microsoft.com/office/drawing/2014/main" id="{EB74ABF4-E987-6229-5B96-45FA5BE0E728}"/>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5000"/>
                    </a14:imgEffect>
                    <a14:imgEffect>
                      <a14:brightnessContrast bright="-39000" contrast="-40000"/>
                    </a14:imgEffect>
                  </a14:imgLayer>
                </a14:imgProps>
              </a:ext>
            </a:extLst>
          </a:blip>
          <a:stretch>
            <a:fillRect/>
          </a:stretch>
        </p:blipFill>
        <p:spPr>
          <a:xfrm>
            <a:off x="5863347" y="262586"/>
            <a:ext cx="2032425" cy="677094"/>
          </a:xfrm>
          <a:prstGeom prst="rect">
            <a:avLst/>
          </a:prstGeom>
        </p:spPr>
      </p:pic>
      <p:sp>
        <p:nvSpPr>
          <p:cNvPr id="8" name="TextBox 7">
            <a:extLst>
              <a:ext uri="{FF2B5EF4-FFF2-40B4-BE49-F238E27FC236}">
                <a16:creationId xmlns:a16="http://schemas.microsoft.com/office/drawing/2014/main" id="{867A4D86-4F95-1D2E-7F43-13A19FA6E5BD}"/>
              </a:ext>
            </a:extLst>
          </p:cNvPr>
          <p:cNvSpPr txBox="1"/>
          <p:nvPr/>
        </p:nvSpPr>
        <p:spPr>
          <a:xfrm>
            <a:off x="8748402" y="2994637"/>
            <a:ext cx="3291783" cy="3375283"/>
          </a:xfrm>
          <a:prstGeom prst="rect">
            <a:avLst/>
          </a:prstGeom>
          <a:noFill/>
        </p:spPr>
        <p:txBody>
          <a:bodyPr wrap="square">
            <a:spAutoFit/>
          </a:bodyPr>
          <a:lstStyle/>
          <a:p>
            <a:pPr marL="0" indent="0">
              <a:lnSpc>
                <a:spcPct val="150000"/>
              </a:lnSpc>
              <a:buNone/>
            </a:pPr>
            <a:r>
              <a:rPr lang="en-US" sz="1600" b="1" dirty="0">
                <a:latin typeface="Roboto" panose="02000000000000000000" pitchFamily="2" charset="0"/>
              </a:rPr>
              <a:t>Thousands of Internet routing incidents occur every year, leading to economic and social harm by:</a:t>
            </a:r>
          </a:p>
          <a:p>
            <a:pPr>
              <a:lnSpc>
                <a:spcPct val="150000"/>
              </a:lnSpc>
              <a:buFont typeface="Arial" panose="020B0604020202020204" pitchFamily="34" charset="0"/>
              <a:buChar char="•"/>
            </a:pPr>
            <a:r>
              <a:rPr lang="en-US" sz="1600" dirty="0">
                <a:latin typeface="Roboto" panose="02000000000000000000" pitchFamily="2" charset="0"/>
              </a:rPr>
              <a:t>Making key services unreachable;</a:t>
            </a:r>
          </a:p>
          <a:p>
            <a:pPr>
              <a:lnSpc>
                <a:spcPct val="150000"/>
              </a:lnSpc>
              <a:buFont typeface="Arial" panose="020B0604020202020204" pitchFamily="34" charset="0"/>
              <a:buChar char="•"/>
            </a:pPr>
            <a:r>
              <a:rPr lang="en-US" sz="1600" dirty="0">
                <a:latin typeface="Roboto" panose="02000000000000000000" pitchFamily="2" charset="0"/>
              </a:rPr>
              <a:t>Disrupting e-commerce;</a:t>
            </a:r>
          </a:p>
          <a:p>
            <a:pPr>
              <a:lnSpc>
                <a:spcPct val="150000"/>
              </a:lnSpc>
              <a:buFont typeface="Arial" panose="020B0604020202020204" pitchFamily="34" charset="0"/>
              <a:buChar char="•"/>
            </a:pPr>
            <a:r>
              <a:rPr lang="en-US" sz="1600" dirty="0">
                <a:latin typeface="Roboto" panose="02000000000000000000" pitchFamily="2" charset="0"/>
              </a:rPr>
              <a:t>Allowing malicious actors to spy on users and with it, the potential to compromise systems.</a:t>
            </a:r>
          </a:p>
        </p:txBody>
      </p:sp>
    </p:spTree>
    <p:extLst>
      <p:ext uri="{BB962C8B-B14F-4D97-AF65-F5344CB8AC3E}">
        <p14:creationId xmlns:p14="http://schemas.microsoft.com/office/powerpoint/2010/main" val="384484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30E8FF-296D-ED01-B3D5-109FE176CBEC}"/>
              </a:ext>
            </a:extLst>
          </p:cNvPr>
          <p:cNvSpPr>
            <a:spLocks noGrp="1"/>
          </p:cNvSpPr>
          <p:nvPr>
            <p:ph type="title"/>
          </p:nvPr>
        </p:nvSpPr>
        <p:spPr>
          <a:xfrm>
            <a:off x="4654296" y="329184"/>
            <a:ext cx="6894576" cy="1783080"/>
          </a:xfrm>
        </p:spPr>
        <p:txBody>
          <a:bodyPr anchor="b">
            <a:noAutofit/>
          </a:bodyPr>
          <a:lstStyle/>
          <a:p>
            <a:r>
              <a:rPr lang="en-US" sz="2800" b="0" i="0" u="none" strike="noStrike" dirty="0">
                <a:effectLst/>
                <a:latin typeface="Rubik"/>
              </a:rPr>
              <a:t>Mutually Agreed Norms for Routing Security (MANRS) is an initiative to greatly improve the security and resilience of the Internet’s global routing system.</a:t>
            </a:r>
            <a:endParaRPr lang="en-EG" sz="2800" dirty="0"/>
          </a:p>
        </p:txBody>
      </p:sp>
      <p:pic>
        <p:nvPicPr>
          <p:cNvPr id="5" name="Picture 4" descr="One in a crowd">
            <a:extLst>
              <a:ext uri="{FF2B5EF4-FFF2-40B4-BE49-F238E27FC236}">
                <a16:creationId xmlns:a16="http://schemas.microsoft.com/office/drawing/2014/main" id="{7A14631A-D3D0-AF88-A2E3-BBD5FFAFD6CB}"/>
              </a:ext>
            </a:extLst>
          </p:cNvPr>
          <p:cNvPicPr>
            <a:picLocks noChangeAspect="1"/>
          </p:cNvPicPr>
          <p:nvPr/>
        </p:nvPicPr>
        <p:blipFill rotWithShape="1">
          <a:blip r:embed="rId2"/>
          <a:srcRect l="31936" r="23745"/>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A9166-A972-304A-5E0E-D7C83F0749FF}"/>
              </a:ext>
            </a:extLst>
          </p:cNvPr>
          <p:cNvSpPr>
            <a:spLocks noGrp="1"/>
          </p:cNvSpPr>
          <p:nvPr>
            <p:ph idx="1"/>
          </p:nvPr>
        </p:nvSpPr>
        <p:spPr>
          <a:xfrm>
            <a:off x="4654296" y="2706624"/>
            <a:ext cx="6894576" cy="3822192"/>
          </a:xfrm>
        </p:spPr>
        <p:txBody>
          <a:bodyPr>
            <a:normAutofit/>
          </a:bodyPr>
          <a:lstStyle/>
          <a:p>
            <a:pPr marL="0" indent="0" algn="l">
              <a:buNone/>
            </a:pPr>
            <a:r>
              <a:rPr lang="en-US" sz="1800" b="0" i="0" u="none" strike="noStrike" dirty="0">
                <a:solidFill>
                  <a:srgbClr val="0C1C2C"/>
                </a:solidFill>
                <a:effectLst/>
                <a:latin typeface="Rubik"/>
              </a:rPr>
              <a:t>MANRS defines four simple but concrete actions for network operators to implement to greatly improve Internet security and reliability. These include:</a:t>
            </a:r>
          </a:p>
          <a:p>
            <a:pPr algn="l">
              <a:buFont typeface="+mj-lt"/>
              <a:buAutoNum type="arabicPeriod"/>
            </a:pPr>
            <a:r>
              <a:rPr lang="en-US" sz="1800" b="1" i="0" u="none" strike="noStrike" dirty="0">
                <a:solidFill>
                  <a:srgbClr val="0C1C2C"/>
                </a:solidFill>
                <a:effectLst/>
                <a:latin typeface="Rubik"/>
              </a:rPr>
              <a:t>Filtering</a:t>
            </a:r>
            <a:r>
              <a:rPr lang="en-US" sz="1800" b="0" i="0" u="none" strike="noStrike" dirty="0">
                <a:solidFill>
                  <a:srgbClr val="0C1C2C"/>
                </a:solidFill>
                <a:effectLst/>
                <a:latin typeface="Rubik"/>
              </a:rPr>
              <a:t> – defining a clear routing policy and implementing a system to ensure that announcements to adjacent networks are correct.</a:t>
            </a:r>
          </a:p>
          <a:p>
            <a:pPr algn="l">
              <a:buFont typeface="+mj-lt"/>
              <a:buAutoNum type="arabicPeriod"/>
            </a:pPr>
            <a:r>
              <a:rPr lang="en-US" sz="1800" b="1" i="0" u="none" strike="noStrike" dirty="0">
                <a:solidFill>
                  <a:srgbClr val="0C1C2C"/>
                </a:solidFill>
                <a:effectLst/>
                <a:latin typeface="Rubik"/>
              </a:rPr>
              <a:t>Anti-spoofing</a:t>
            </a:r>
            <a:r>
              <a:rPr lang="en-US" sz="1800" b="0" i="0" u="none" strike="noStrike" dirty="0">
                <a:solidFill>
                  <a:srgbClr val="0C1C2C"/>
                </a:solidFill>
                <a:effectLst/>
                <a:latin typeface="Rubik"/>
              </a:rPr>
              <a:t> – enabling source address validation (SAV) and implementing anti-spoofing to prevent packets with incorrect source IP addresses from entering and leaving the network.</a:t>
            </a:r>
          </a:p>
          <a:p>
            <a:pPr algn="l">
              <a:buFont typeface="+mj-lt"/>
              <a:buAutoNum type="arabicPeriod"/>
            </a:pPr>
            <a:r>
              <a:rPr lang="en-US" sz="1800" b="1" i="0" u="none" strike="noStrike" dirty="0">
                <a:solidFill>
                  <a:srgbClr val="0C1C2C"/>
                </a:solidFill>
                <a:effectLst/>
                <a:latin typeface="Rubik"/>
              </a:rPr>
              <a:t>Coordination</a:t>
            </a:r>
            <a:r>
              <a:rPr lang="en-US" sz="1800" b="0" i="0" u="none" strike="noStrike" dirty="0">
                <a:solidFill>
                  <a:srgbClr val="0C1C2C"/>
                </a:solidFill>
                <a:effectLst/>
                <a:latin typeface="Rubik"/>
              </a:rPr>
              <a:t> – maintaining globally accessible up-to-date contact information to assist with incident response.</a:t>
            </a:r>
          </a:p>
          <a:p>
            <a:pPr algn="l">
              <a:buFont typeface="+mj-lt"/>
              <a:buAutoNum type="arabicPeriod"/>
            </a:pPr>
            <a:r>
              <a:rPr lang="en-US" sz="1800" b="1" i="0" u="none" strike="noStrike" dirty="0">
                <a:solidFill>
                  <a:srgbClr val="0C1C2C"/>
                </a:solidFill>
                <a:effectLst/>
                <a:latin typeface="Rubik"/>
              </a:rPr>
              <a:t>Global validation</a:t>
            </a:r>
            <a:r>
              <a:rPr lang="en-US" sz="1800" b="0" i="0" u="none" strike="noStrike" dirty="0">
                <a:solidFill>
                  <a:srgbClr val="0C1C2C"/>
                </a:solidFill>
                <a:effectLst/>
                <a:latin typeface="Rubik"/>
              </a:rPr>
              <a:t> – publishing data that enables other stakeholders to validate routing information on a global scale.</a:t>
            </a:r>
          </a:p>
          <a:p>
            <a:endParaRPr lang="en-EG" dirty="0"/>
          </a:p>
        </p:txBody>
      </p:sp>
      <p:pic>
        <p:nvPicPr>
          <p:cNvPr id="4" name="Picture 3" descr="A picture containing font, white, logo, graphics&#10;&#10;Description automatically generated">
            <a:extLst>
              <a:ext uri="{FF2B5EF4-FFF2-40B4-BE49-F238E27FC236}">
                <a16:creationId xmlns:a16="http://schemas.microsoft.com/office/drawing/2014/main" id="{335F0BB8-CD92-643E-3CFC-1B24089F12AD}"/>
              </a:ext>
            </a:extLst>
          </p:cNvPr>
          <p:cNvPicPr>
            <a:picLocks noChangeAspect="1"/>
          </p:cNvPicPr>
          <p:nvPr/>
        </p:nvPicPr>
        <p:blipFill rotWithShape="1">
          <a:blip r:embed="rId3"/>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349453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5F4EE7-7808-78AB-C2A4-FF54FA38A6CF}"/>
              </a:ext>
            </a:extLst>
          </p:cNvPr>
          <p:cNvSpPr>
            <a:spLocks noGrp="1"/>
          </p:cNvSpPr>
          <p:nvPr>
            <p:ph type="title"/>
          </p:nvPr>
        </p:nvSpPr>
        <p:spPr>
          <a:xfrm>
            <a:off x="6513788" y="365125"/>
            <a:ext cx="4840010" cy="1807305"/>
          </a:xfrm>
        </p:spPr>
        <p:txBody>
          <a:bodyPr>
            <a:normAutofit/>
          </a:bodyPr>
          <a:lstStyle/>
          <a:p>
            <a:r>
              <a:rPr lang="en-EG" dirty="0"/>
              <a:t>MANRs Objectives</a:t>
            </a:r>
          </a:p>
        </p:txBody>
      </p:sp>
      <p:pic>
        <p:nvPicPr>
          <p:cNvPr id="5" name="Picture 4" descr="A 3D pattern of ring shapes connected by lines">
            <a:extLst>
              <a:ext uri="{FF2B5EF4-FFF2-40B4-BE49-F238E27FC236}">
                <a16:creationId xmlns:a16="http://schemas.microsoft.com/office/drawing/2014/main" id="{E30F2CA8-E37C-76D4-DB58-DFDCA55CB457}"/>
              </a:ext>
            </a:extLst>
          </p:cNvPr>
          <p:cNvPicPr>
            <a:picLocks noChangeAspect="1"/>
          </p:cNvPicPr>
          <p:nvPr/>
        </p:nvPicPr>
        <p:blipFill rotWithShape="1">
          <a:blip r:embed="rId2"/>
          <a:srcRect l="8554" r="4127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0DB42E3-CC2B-F643-8E45-1245CAD7FB99}"/>
              </a:ext>
            </a:extLst>
          </p:cNvPr>
          <p:cNvSpPr>
            <a:spLocks noGrp="1"/>
          </p:cNvSpPr>
          <p:nvPr>
            <p:ph idx="1"/>
          </p:nvPr>
        </p:nvSpPr>
        <p:spPr>
          <a:xfrm>
            <a:off x="6513788" y="2333297"/>
            <a:ext cx="4840010" cy="3843666"/>
          </a:xfrm>
        </p:spPr>
        <p:txBody>
          <a:bodyPr>
            <a:normAutofit/>
          </a:bodyPr>
          <a:lstStyle/>
          <a:p>
            <a:pPr>
              <a:buFont typeface="Arial" panose="020B0604020202020204" pitchFamily="34" charset="0"/>
              <a:buChar char="•"/>
            </a:pPr>
            <a:r>
              <a:rPr lang="en-US" sz="1700" b="0" i="0" u="none" strike="noStrike">
                <a:effectLst/>
                <a:latin typeface="Rubik"/>
              </a:rPr>
              <a:t>Raise awareness of routing security problems and encourage the implementation of actions that can address them.</a:t>
            </a:r>
          </a:p>
          <a:p>
            <a:pPr>
              <a:buFont typeface="Arial" panose="020B0604020202020204" pitchFamily="34" charset="0"/>
              <a:buChar char="•"/>
            </a:pPr>
            <a:r>
              <a:rPr lang="en-US" sz="1700" b="0" i="0" u="none" strike="noStrike">
                <a:effectLst/>
                <a:latin typeface="Rubik"/>
              </a:rPr>
              <a:t>Promote a culture of collective responsibility towards the security and resilience of the Internet’s global routing system.</a:t>
            </a:r>
          </a:p>
          <a:p>
            <a:pPr>
              <a:buFont typeface="Arial" panose="020B0604020202020204" pitchFamily="34" charset="0"/>
              <a:buChar char="•"/>
            </a:pPr>
            <a:r>
              <a:rPr lang="en-US" sz="1700" b="0" i="0" u="none" strike="noStrike">
                <a:effectLst/>
                <a:latin typeface="Rubik"/>
              </a:rPr>
              <a:t>Demonstrate the ability of the Internet industry to address routing security problems.</a:t>
            </a:r>
          </a:p>
          <a:p>
            <a:pPr>
              <a:buFont typeface="Arial" panose="020B0604020202020204" pitchFamily="34" charset="0"/>
              <a:buChar char="•"/>
            </a:pPr>
            <a:r>
              <a:rPr lang="en-US" sz="1700" b="0" i="0" u="none" strike="noStrike">
                <a:effectLst/>
                <a:latin typeface="Rubik"/>
              </a:rPr>
              <a:t>Provide a framework for network operators to better understand and address issues relating to the security and resilience of the Internet’s global routing system.</a:t>
            </a:r>
          </a:p>
          <a:p>
            <a:endParaRPr lang="en-EG" sz="1700"/>
          </a:p>
        </p:txBody>
      </p:sp>
      <p:pic>
        <p:nvPicPr>
          <p:cNvPr id="4" name="Picture 3" descr="A picture containing font, white, logo, graphics&#10;&#10;Description automatically generated">
            <a:extLst>
              <a:ext uri="{FF2B5EF4-FFF2-40B4-BE49-F238E27FC236}">
                <a16:creationId xmlns:a16="http://schemas.microsoft.com/office/drawing/2014/main" id="{AC14841C-240C-1DF6-62D5-16FA87CE0C40}"/>
              </a:ext>
            </a:extLst>
          </p:cNvPr>
          <p:cNvPicPr>
            <a:picLocks noChangeAspect="1"/>
          </p:cNvPicPr>
          <p:nvPr/>
        </p:nvPicPr>
        <p:blipFill rotWithShape="1">
          <a:blip r:embed="rId3"/>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2014856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63C48-F920-4221-D93C-1ED135E9BC36}"/>
              </a:ext>
            </a:extLst>
          </p:cNvPr>
          <p:cNvSpPr>
            <a:spLocks noGrp="1"/>
          </p:cNvSpPr>
          <p:nvPr>
            <p:ph type="title"/>
          </p:nvPr>
        </p:nvSpPr>
        <p:spPr>
          <a:xfrm>
            <a:off x="466722" y="586855"/>
            <a:ext cx="3201366" cy="3387497"/>
          </a:xfrm>
        </p:spPr>
        <p:txBody>
          <a:bodyPr anchor="b">
            <a:normAutofit/>
          </a:bodyPr>
          <a:lstStyle/>
          <a:p>
            <a:pPr algn="r"/>
            <a:r>
              <a:rPr lang="en-US" sz="4000" b="1" i="0" u="none" strike="noStrike">
                <a:solidFill>
                  <a:srgbClr val="FFFFFF"/>
                </a:solidFill>
                <a:effectLst/>
                <a:latin typeface="Rubik"/>
              </a:rPr>
              <a:t>Why does MANRS matter?</a:t>
            </a:r>
            <a:br>
              <a:rPr lang="en-US" sz="4000" b="1" i="0" u="none" strike="noStrike">
                <a:solidFill>
                  <a:srgbClr val="FFFFFF"/>
                </a:solidFill>
                <a:effectLst/>
                <a:latin typeface="Rubik"/>
              </a:rPr>
            </a:br>
            <a:endParaRPr lang="en-EG" sz="4000">
              <a:solidFill>
                <a:srgbClr val="FFFFFF"/>
              </a:solidFill>
            </a:endParaRPr>
          </a:p>
        </p:txBody>
      </p:sp>
      <p:sp>
        <p:nvSpPr>
          <p:cNvPr id="3" name="Content Placeholder 2">
            <a:extLst>
              <a:ext uri="{FF2B5EF4-FFF2-40B4-BE49-F238E27FC236}">
                <a16:creationId xmlns:a16="http://schemas.microsoft.com/office/drawing/2014/main" id="{F150FB91-9153-7FF0-DAF3-A5430B0A49EB}"/>
              </a:ext>
            </a:extLst>
          </p:cNvPr>
          <p:cNvSpPr>
            <a:spLocks noGrp="1"/>
          </p:cNvSpPr>
          <p:nvPr>
            <p:ph idx="1"/>
          </p:nvPr>
        </p:nvSpPr>
        <p:spPr>
          <a:xfrm>
            <a:off x="4810259" y="406400"/>
            <a:ext cx="6555347" cy="5789127"/>
          </a:xfrm>
        </p:spPr>
        <p:txBody>
          <a:bodyPr anchor="ctr">
            <a:normAutofit/>
          </a:bodyPr>
          <a:lstStyle/>
          <a:p>
            <a:r>
              <a:rPr lang="en-US" sz="2400" b="0" i="0" u="none" strike="noStrike" dirty="0">
                <a:effectLst/>
                <a:latin typeface="Rubik"/>
              </a:rPr>
              <a:t>In 2020, there were a total of</a:t>
            </a:r>
            <a:r>
              <a:rPr lang="en-US" sz="2400" b="0" i="0" u="none" strike="noStrike" dirty="0">
                <a:solidFill>
                  <a:schemeClr val="accent1"/>
                </a:solidFill>
                <a:effectLst/>
                <a:latin typeface="Rubik"/>
              </a:rPr>
              <a:t> 3,873 major network incidents </a:t>
            </a:r>
            <a:r>
              <a:rPr lang="en-US" sz="2400" b="0" i="0" u="none" strike="noStrike" dirty="0">
                <a:effectLst/>
                <a:latin typeface="Rubik"/>
              </a:rPr>
              <a:t>that involved border gateway protocol (BGP) related attacks. Of these, 64% were hijacks and the rest were route leaks.</a:t>
            </a:r>
          </a:p>
          <a:p>
            <a:r>
              <a:rPr lang="en-US" sz="2400" b="0" i="0" u="none" strike="noStrike" dirty="0">
                <a:effectLst/>
                <a:latin typeface="Rubik"/>
              </a:rPr>
              <a:t>In 2019, there were </a:t>
            </a:r>
            <a:r>
              <a:rPr lang="en-US" sz="2400" b="0" i="0" u="none" strike="noStrike" dirty="0">
                <a:solidFill>
                  <a:schemeClr val="accent1"/>
                </a:solidFill>
                <a:effectLst/>
                <a:latin typeface="Rubik"/>
              </a:rPr>
              <a:t>4,232 major network </a:t>
            </a:r>
            <a:r>
              <a:rPr lang="en-US" sz="2400" b="0" i="0" u="none" strike="noStrike" dirty="0">
                <a:effectLst/>
                <a:latin typeface="Rubik"/>
              </a:rPr>
              <a:t>incidents that involved BGP, of which:</a:t>
            </a:r>
          </a:p>
          <a:p>
            <a:pPr lvl="1"/>
            <a:r>
              <a:rPr lang="en-US" sz="2000" b="0" i="0" u="none" strike="noStrike" dirty="0">
                <a:effectLst/>
                <a:latin typeface="Rubik"/>
              </a:rPr>
              <a:t>   3.8% of all networks were affected by a routing incident</a:t>
            </a:r>
          </a:p>
          <a:p>
            <a:pPr lvl="1"/>
            <a:r>
              <a:rPr lang="en-US" sz="2000" b="0" i="0" u="none" strike="noStrike" dirty="0">
                <a:effectLst/>
                <a:latin typeface="Rubik"/>
              </a:rPr>
              <a:t>   2% of all networks were responsible for the 4,232 routing security incidents.</a:t>
            </a:r>
          </a:p>
          <a:p>
            <a:r>
              <a:rPr lang="en-US" sz="2400" b="1" i="1" u="none" strike="noStrike" dirty="0">
                <a:solidFill>
                  <a:srgbClr val="880038"/>
                </a:solidFill>
                <a:effectLst/>
                <a:latin typeface="Rubik"/>
              </a:rPr>
              <a:t>These incidents can:</a:t>
            </a:r>
          </a:p>
          <a:p>
            <a:pPr lvl="1"/>
            <a:r>
              <a:rPr lang="en-US" sz="2000" dirty="0">
                <a:latin typeface="Rubik"/>
              </a:rPr>
              <a:t>C</a:t>
            </a:r>
            <a:r>
              <a:rPr lang="en-US" sz="2000" b="0" i="0" u="none" strike="noStrike" dirty="0">
                <a:effectLst/>
                <a:latin typeface="Rubik"/>
              </a:rPr>
              <a:t>reate a serious strain on infrastructure</a:t>
            </a:r>
          </a:p>
          <a:p>
            <a:pPr lvl="1"/>
            <a:r>
              <a:rPr lang="en-US" sz="2000" dirty="0">
                <a:latin typeface="Rubik"/>
              </a:rPr>
              <a:t>R</a:t>
            </a:r>
            <a:r>
              <a:rPr lang="en-US" sz="2000" b="0" i="0" u="none" strike="noStrike" dirty="0">
                <a:effectLst/>
                <a:latin typeface="Rubik"/>
              </a:rPr>
              <a:t>esult in dropped traffic</a:t>
            </a:r>
          </a:p>
          <a:p>
            <a:pPr lvl="1"/>
            <a:r>
              <a:rPr lang="en-US" sz="2000" dirty="0">
                <a:latin typeface="Rubik"/>
              </a:rPr>
              <a:t>A</a:t>
            </a:r>
            <a:r>
              <a:rPr lang="en-US" sz="2000" b="0" i="0" u="none" strike="noStrike" dirty="0">
                <a:effectLst/>
                <a:latin typeface="Rubik"/>
              </a:rPr>
              <a:t>llow for unauthorized inspection of traffic</a:t>
            </a:r>
          </a:p>
          <a:p>
            <a:pPr lvl="1"/>
            <a:r>
              <a:rPr lang="en-US" sz="2000" dirty="0">
                <a:latin typeface="Rubik"/>
              </a:rPr>
              <a:t>B</a:t>
            </a:r>
            <a:r>
              <a:rPr lang="en-US" sz="2000" b="0" i="0" u="none" strike="noStrike" dirty="0">
                <a:effectLst/>
                <a:latin typeface="Rubik"/>
              </a:rPr>
              <a:t>e used to perform Denial of Service (DoS) attacks.</a:t>
            </a:r>
          </a:p>
          <a:p>
            <a:pPr marL="0" indent="0">
              <a:buNone/>
            </a:pPr>
            <a:endParaRPr lang="en-EG" dirty="0"/>
          </a:p>
        </p:txBody>
      </p:sp>
      <p:pic>
        <p:nvPicPr>
          <p:cNvPr id="4" name="Picture 3" descr="A picture containing font, white, logo, graphics&#10;&#10;Description automatically generated">
            <a:extLst>
              <a:ext uri="{FF2B5EF4-FFF2-40B4-BE49-F238E27FC236}">
                <a16:creationId xmlns:a16="http://schemas.microsoft.com/office/drawing/2014/main" id="{186E0C27-9D78-06EB-F47A-CEF9ECE4C42B}"/>
              </a:ext>
            </a:extLst>
          </p:cNvPr>
          <p:cNvPicPr>
            <a:picLocks noChangeAspect="1"/>
          </p:cNvPicPr>
          <p:nvPr/>
        </p:nvPicPr>
        <p:blipFill rotWithShape="1">
          <a:blip r:embed="rId2"/>
          <a:srcRect l="20111" t="38123" r="18556" b="38187"/>
          <a:stretch/>
        </p:blipFill>
        <p:spPr>
          <a:xfrm>
            <a:off x="10810564" y="6191809"/>
            <a:ext cx="1148532" cy="443623"/>
          </a:xfrm>
          <a:prstGeom prst="rect">
            <a:avLst/>
          </a:prstGeom>
        </p:spPr>
      </p:pic>
    </p:spTree>
    <p:extLst>
      <p:ext uri="{BB962C8B-B14F-4D97-AF65-F5344CB8AC3E}">
        <p14:creationId xmlns:p14="http://schemas.microsoft.com/office/powerpoint/2010/main" val="103327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44EA0-D907-07ED-3394-B030702E40C7}"/>
              </a:ext>
            </a:extLst>
          </p:cNvPr>
          <p:cNvSpPr>
            <a:spLocks noGrp="1"/>
          </p:cNvSpPr>
          <p:nvPr>
            <p:ph type="title"/>
          </p:nvPr>
        </p:nvSpPr>
        <p:spPr>
          <a:xfrm>
            <a:off x="836678" y="799676"/>
            <a:ext cx="6002110" cy="1495425"/>
          </a:xfrm>
        </p:spPr>
        <p:txBody>
          <a:bodyPr>
            <a:normAutofit/>
          </a:bodyPr>
          <a:lstStyle/>
          <a:p>
            <a:r>
              <a:rPr lang="en-US" sz="3400" b="1" i="0" u="none" strike="noStrike" dirty="0">
                <a:effectLst/>
                <a:latin typeface="Rubik"/>
              </a:rPr>
              <a:t>Routing incidents cause real-world problems</a:t>
            </a:r>
            <a:endParaRPr lang="en-EG" sz="3400" dirty="0"/>
          </a:p>
        </p:txBody>
      </p:sp>
      <p:sp>
        <p:nvSpPr>
          <p:cNvPr id="14" name="Content Placeholder 2">
            <a:extLst>
              <a:ext uri="{FF2B5EF4-FFF2-40B4-BE49-F238E27FC236}">
                <a16:creationId xmlns:a16="http://schemas.microsoft.com/office/drawing/2014/main" id="{EB0B446D-EE1A-F364-DAE2-F4A6FD05898E}"/>
              </a:ext>
            </a:extLst>
          </p:cNvPr>
          <p:cNvSpPr>
            <a:spLocks noGrp="1"/>
          </p:cNvSpPr>
          <p:nvPr>
            <p:ph idx="1"/>
          </p:nvPr>
        </p:nvSpPr>
        <p:spPr>
          <a:xfrm>
            <a:off x="657877" y="2290320"/>
            <a:ext cx="6359711" cy="4572461"/>
          </a:xfrm>
        </p:spPr>
        <p:txBody>
          <a:bodyPr>
            <a:normAutofit fontScale="77500" lnSpcReduction="20000"/>
          </a:bodyPr>
          <a:lstStyle/>
          <a:p>
            <a:pPr>
              <a:lnSpc>
                <a:spcPct val="160000"/>
              </a:lnSpc>
            </a:pPr>
            <a:r>
              <a:rPr lang="en-US" sz="2400" dirty="0">
                <a:latin typeface="Rubik"/>
              </a:rPr>
              <a:t>In July 2020, there were two significant routing incidents in the global BGP routing system, impacting more than 1,500 networks worldwide.</a:t>
            </a:r>
          </a:p>
          <a:p>
            <a:pPr>
              <a:lnSpc>
                <a:spcPct val="160000"/>
              </a:lnSpc>
            </a:pPr>
            <a:r>
              <a:rPr lang="en-US" sz="2400" dirty="0">
                <a:latin typeface="Rubik"/>
              </a:rPr>
              <a:t>An independent study by 451 Research commissioned by the Internet Society found that traffic routing, hijacking and interception were the leading security concern for enterprises.</a:t>
            </a:r>
          </a:p>
          <a:p>
            <a:pPr>
              <a:lnSpc>
                <a:spcPct val="160000"/>
              </a:lnSpc>
            </a:pPr>
            <a:r>
              <a:rPr lang="en-US" sz="2400" dirty="0">
                <a:latin typeface="Rubik"/>
              </a:rPr>
              <a:t>Distributed denial of service (DDoS) attacks and address spoofing were second.</a:t>
            </a:r>
          </a:p>
          <a:p>
            <a:pPr marL="0" indent="0">
              <a:lnSpc>
                <a:spcPct val="160000"/>
              </a:lnSpc>
              <a:buNone/>
            </a:pPr>
            <a:br>
              <a:rPr lang="en-US" sz="1100" dirty="0"/>
            </a:br>
            <a:endParaRPr lang="en-EG" sz="1100" dirty="0"/>
          </a:p>
        </p:txBody>
      </p:sp>
      <p:pic>
        <p:nvPicPr>
          <p:cNvPr id="15" name="Picture 4" descr="Graph on document with pen">
            <a:extLst>
              <a:ext uri="{FF2B5EF4-FFF2-40B4-BE49-F238E27FC236}">
                <a16:creationId xmlns:a16="http://schemas.microsoft.com/office/drawing/2014/main" id="{9F3E8EA6-1F71-5E59-1ED5-71BDE05F7400}"/>
              </a:ext>
            </a:extLst>
          </p:cNvPr>
          <p:cNvPicPr>
            <a:picLocks noChangeAspect="1"/>
          </p:cNvPicPr>
          <p:nvPr/>
        </p:nvPicPr>
        <p:blipFill rotWithShape="1">
          <a:blip r:embed="rId2"/>
          <a:srcRect l="32564" r="18842" b="-1"/>
          <a:stretch/>
        </p:blipFill>
        <p:spPr>
          <a:xfrm>
            <a:off x="7199440" y="10"/>
            <a:ext cx="4992560" cy="6857990"/>
          </a:xfrm>
          <a:prstGeom prst="rect">
            <a:avLst/>
          </a:prstGeom>
          <a:effectLst/>
        </p:spPr>
      </p:pic>
      <p:pic>
        <p:nvPicPr>
          <p:cNvPr id="4" name="Picture 3" descr="A picture containing font, white, logo, graphics&#10;&#10;Description automatically generated">
            <a:extLst>
              <a:ext uri="{FF2B5EF4-FFF2-40B4-BE49-F238E27FC236}">
                <a16:creationId xmlns:a16="http://schemas.microsoft.com/office/drawing/2014/main" id="{3811B6AB-9993-EF53-7272-576571B059F4}"/>
              </a:ext>
            </a:extLst>
          </p:cNvPr>
          <p:cNvPicPr>
            <a:picLocks noChangeAspect="1"/>
          </p:cNvPicPr>
          <p:nvPr/>
        </p:nvPicPr>
        <p:blipFill rotWithShape="1">
          <a:blip r:embed="rId3"/>
          <a:srcRect l="20111" t="38123" r="18556" b="38187"/>
          <a:stretch/>
        </p:blipFill>
        <p:spPr>
          <a:xfrm>
            <a:off x="833630" y="280275"/>
            <a:ext cx="1148532" cy="443623"/>
          </a:xfrm>
          <a:prstGeom prst="rect">
            <a:avLst/>
          </a:prstGeom>
        </p:spPr>
      </p:pic>
    </p:spTree>
    <p:extLst>
      <p:ext uri="{BB962C8B-B14F-4D97-AF65-F5344CB8AC3E}">
        <p14:creationId xmlns:p14="http://schemas.microsoft.com/office/powerpoint/2010/main" val="63939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E33F2-C4AA-FABA-F014-B793F20DAF12}"/>
              </a:ext>
            </a:extLst>
          </p:cNvPr>
          <p:cNvSpPr>
            <a:spLocks noGrp="1"/>
          </p:cNvSpPr>
          <p:nvPr>
            <p:ph type="title"/>
          </p:nvPr>
        </p:nvSpPr>
        <p:spPr>
          <a:xfrm>
            <a:off x="7320466" y="609600"/>
            <a:ext cx="4140014" cy="1330839"/>
          </a:xfrm>
        </p:spPr>
        <p:txBody>
          <a:bodyPr>
            <a:normAutofit/>
          </a:bodyPr>
          <a:lstStyle/>
          <a:p>
            <a:r>
              <a:rPr lang="en-EG" dirty="0"/>
              <a:t>Within ME Region</a:t>
            </a:r>
          </a:p>
        </p:txBody>
      </p:sp>
      <p:pic>
        <p:nvPicPr>
          <p:cNvPr id="5" name="Picture 4" descr="Stock exchange numbers">
            <a:extLst>
              <a:ext uri="{FF2B5EF4-FFF2-40B4-BE49-F238E27FC236}">
                <a16:creationId xmlns:a16="http://schemas.microsoft.com/office/drawing/2014/main" id="{2E5CE17D-D85B-0A93-0DD0-FB19FEAC6B38}"/>
              </a:ext>
            </a:extLst>
          </p:cNvPr>
          <p:cNvPicPr>
            <a:picLocks noChangeAspect="1"/>
          </p:cNvPicPr>
          <p:nvPr/>
        </p:nvPicPr>
        <p:blipFill rotWithShape="1">
          <a:blip r:embed="rId2"/>
          <a:srcRect l="17152" r="15671"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510FC236-3046-51B0-D739-EBAC60BB3571}"/>
              </a:ext>
            </a:extLst>
          </p:cNvPr>
          <p:cNvSpPr>
            <a:spLocks noGrp="1"/>
          </p:cNvSpPr>
          <p:nvPr>
            <p:ph idx="1"/>
          </p:nvPr>
        </p:nvSpPr>
        <p:spPr>
          <a:xfrm>
            <a:off x="7320465" y="2194102"/>
            <a:ext cx="4140013" cy="4298138"/>
          </a:xfrm>
        </p:spPr>
        <p:txBody>
          <a:bodyPr>
            <a:normAutofit lnSpcReduction="10000"/>
          </a:bodyPr>
          <a:lstStyle/>
          <a:p>
            <a:pPr>
              <a:spcAft>
                <a:spcPts val="750"/>
              </a:spcAft>
            </a:pPr>
            <a:r>
              <a:rPr lang="en-EG" sz="2000" spc="15" dirty="0">
                <a:effectLst/>
                <a:latin typeface="MeretPro"/>
                <a:ea typeface="Times New Roman" panose="02020603050405020304" pitchFamily="18" charset="0"/>
              </a:rPr>
              <a:t>UAE </a:t>
            </a:r>
            <a:r>
              <a:rPr lang="en-EG" sz="2000" spc="15" dirty="0">
                <a:latin typeface="MeretPro"/>
                <a:ea typeface="Times New Roman" panose="02020603050405020304" pitchFamily="18" charset="0"/>
              </a:rPr>
              <a:t>C</a:t>
            </a:r>
            <a:r>
              <a:rPr lang="en-EG" sz="2000" spc="15" dirty="0">
                <a:effectLst/>
                <a:latin typeface="MeretPro"/>
                <a:ea typeface="Times New Roman" panose="02020603050405020304" pitchFamily="18" charset="0"/>
              </a:rPr>
              <a:t>yber attacks increased by 71% in 2021. UAE enterprises paid 20% higher than the global average due to such attacks.</a:t>
            </a:r>
            <a:endParaRPr lang="en-EG" sz="2000" spc="15" dirty="0">
              <a:latin typeface="MeretPro"/>
              <a:ea typeface="Times New Roman" panose="02020603050405020304" pitchFamily="18" charset="0"/>
            </a:endParaRPr>
          </a:p>
          <a:p>
            <a:pPr>
              <a:spcAft>
                <a:spcPts val="750"/>
              </a:spcAft>
            </a:pPr>
            <a:r>
              <a:rPr lang="en-EG" sz="2000" dirty="0">
                <a:effectLst/>
                <a:latin typeface="Times New Roman" panose="02020603050405020304" pitchFamily="18" charset="0"/>
                <a:ea typeface="Times New Roman" panose="02020603050405020304" pitchFamily="18" charset="0"/>
              </a:rPr>
              <a:t>Of the companies that paid, 90% experienced a second ransomware attack and 59% found their data corrupted.</a:t>
            </a:r>
          </a:p>
          <a:p>
            <a:pPr>
              <a:spcAft>
                <a:spcPts val="750"/>
              </a:spcAft>
            </a:pPr>
            <a:r>
              <a:rPr lang="en-EG" sz="2000" spc="15" dirty="0">
                <a:effectLst/>
                <a:latin typeface="MeretPro"/>
                <a:ea typeface="Times New Roman" panose="02020603050405020304" pitchFamily="18" charset="0"/>
              </a:rPr>
              <a:t>In 2021, Saudi Arabia’s oil-producing giant Aramco was forced to pay a ransom of $50 million after a the famous cyber attack that threatened the whole World not only KSA.</a:t>
            </a:r>
            <a:endParaRPr lang="en-EG" sz="2000" dirty="0">
              <a:effectLst/>
              <a:latin typeface="Times New Roman" panose="02020603050405020304" pitchFamily="18" charset="0"/>
              <a:ea typeface="Times New Roman" panose="02020603050405020304" pitchFamily="18" charset="0"/>
            </a:endParaRPr>
          </a:p>
          <a:p>
            <a:endParaRPr lang="en-EG" sz="2000" dirty="0"/>
          </a:p>
        </p:txBody>
      </p:sp>
    </p:spTree>
    <p:extLst>
      <p:ext uri="{BB962C8B-B14F-4D97-AF65-F5344CB8AC3E}">
        <p14:creationId xmlns:p14="http://schemas.microsoft.com/office/powerpoint/2010/main" val="3459750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0553EC0-E476-6348-9A81-8884FF86D4F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itle 6"/>
          <p:cNvSpPr>
            <a:spLocks noGrp="1"/>
          </p:cNvSpPr>
          <p:nvPr>
            <p:ph type="title"/>
          </p:nvPr>
        </p:nvSpPr>
        <p:spPr/>
        <p:txBody>
          <a:bodyPr/>
          <a:lstStyle/>
          <a:p>
            <a:r>
              <a:rPr lang="en-US" dirty="0"/>
              <a:t>We Are In This Together</a:t>
            </a:r>
          </a:p>
        </p:txBody>
      </p:sp>
      <p:sp>
        <p:nvSpPr>
          <p:cNvPr id="5" name="Slide Number Placeholder 4"/>
          <p:cNvSpPr>
            <a:spLocks noGrp="1"/>
          </p:cNvSpPr>
          <p:nvPr>
            <p:ph type="sldNum" sz="quarter" idx="21"/>
          </p:nvPr>
        </p:nvSpPr>
        <p:spPr/>
        <p:txBody>
          <a:bodyPr/>
          <a:lstStyle/>
          <a:p>
            <a:fld id="{C2CDEF37-006E-254D-A210-0434C0C6BB13}" type="slidenum">
              <a:rPr lang="uk-UA" altLang="en-US" smtClean="0"/>
              <a:pPr/>
              <a:t>9</a:t>
            </a:fld>
            <a:endParaRPr lang="uk-UA" altLang="en-US" dirty="0"/>
          </a:p>
        </p:txBody>
      </p:sp>
      <p:sp>
        <p:nvSpPr>
          <p:cNvPr id="8" name="Content Placeholder 7"/>
          <p:cNvSpPr>
            <a:spLocks noGrp="1"/>
          </p:cNvSpPr>
          <p:nvPr>
            <p:ph sz="quarter" idx="16"/>
          </p:nvPr>
        </p:nvSpPr>
        <p:spPr>
          <a:xfrm>
            <a:off x="540000" y="1561539"/>
            <a:ext cx="5197412" cy="4426885"/>
          </a:xfrm>
        </p:spPr>
        <p:txBody>
          <a:bodyPr>
            <a:normAutofit/>
          </a:bodyPr>
          <a:lstStyle/>
          <a:p>
            <a:pPr algn="l"/>
            <a:r>
              <a:rPr lang="en-US" sz="2200" dirty="0"/>
              <a:t>Policymakers</a:t>
            </a:r>
          </a:p>
          <a:p>
            <a:pPr algn="l"/>
            <a:r>
              <a:rPr lang="en-US" sz="2200" dirty="0"/>
              <a:t>Network Operators</a:t>
            </a:r>
          </a:p>
          <a:p>
            <a:pPr algn="l"/>
            <a:r>
              <a:rPr lang="en-US" sz="2200" dirty="0"/>
              <a:t>Computer security incident response teams (CSIRTs</a:t>
            </a:r>
            <a:r>
              <a:rPr lang="en-US" sz="2200" b="1" dirty="0">
                <a:solidFill>
                  <a:srgbClr val="294E9F"/>
                </a:solidFill>
                <a:latin typeface="Rubik"/>
              </a:rPr>
              <a:t>)</a:t>
            </a:r>
          </a:p>
          <a:p>
            <a:pPr algn="l"/>
            <a:r>
              <a:rPr lang="en-US" sz="2200" dirty="0"/>
              <a:t>IXPs</a:t>
            </a:r>
          </a:p>
        </p:txBody>
      </p:sp>
      <p:pic>
        <p:nvPicPr>
          <p:cNvPr id="2" name="Picture 1" descr="A picture containing font, white, logo, graphics&#10;&#10;Description automatically generated">
            <a:extLst>
              <a:ext uri="{FF2B5EF4-FFF2-40B4-BE49-F238E27FC236}">
                <a16:creationId xmlns:a16="http://schemas.microsoft.com/office/drawing/2014/main" id="{1F30DDAC-CF14-A687-6FCF-EFD96177D570}"/>
              </a:ext>
            </a:extLst>
          </p:cNvPr>
          <p:cNvPicPr>
            <a:picLocks noChangeAspect="1"/>
          </p:cNvPicPr>
          <p:nvPr/>
        </p:nvPicPr>
        <p:blipFill rotWithShape="1">
          <a:blip r:embed="rId3"/>
          <a:srcRect l="20111" t="38123" r="18556" b="38187"/>
          <a:stretch/>
        </p:blipFill>
        <p:spPr>
          <a:xfrm>
            <a:off x="838200" y="6028297"/>
            <a:ext cx="1148532" cy="443623"/>
          </a:xfrm>
          <a:prstGeom prst="rect">
            <a:avLst/>
          </a:prstGeom>
        </p:spPr>
      </p:pic>
    </p:spTree>
    <p:extLst>
      <p:ext uri="{BB962C8B-B14F-4D97-AF65-F5344CB8AC3E}">
        <p14:creationId xmlns:p14="http://schemas.microsoft.com/office/powerpoint/2010/main" val="1646650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2862</TotalTime>
  <Words>1530</Words>
  <Application>Microsoft Macintosh PowerPoint</Application>
  <PresentationFormat>Widescreen</PresentationFormat>
  <Paragraphs>98</Paragraphs>
  <Slides>18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Avenir Next LT Pro</vt:lpstr>
      <vt:lpstr>Calibri</vt:lpstr>
      <vt:lpstr>Calibri Light</vt:lpstr>
      <vt:lpstr>MeretPro</vt:lpstr>
      <vt:lpstr>Roboto</vt:lpstr>
      <vt:lpstr>Rubik</vt:lpstr>
      <vt:lpstr>Times New Roman</vt:lpstr>
      <vt:lpstr>Office Theme</vt:lpstr>
      <vt:lpstr>DNS Security,MANRS &amp; Gender Inclusion</vt:lpstr>
      <vt:lpstr>Why should we care about routing security? </vt:lpstr>
      <vt:lpstr>  The Internet has become integral to our lives as it has opened the doors to information like never before  But it also opened doors to look or steal valuable data  </vt:lpstr>
      <vt:lpstr>Mutually Agreed Norms for Routing Security (MANRS) is an initiative to greatly improve the security and resilience of the Internet’s global routing system.</vt:lpstr>
      <vt:lpstr>MANRs Objectives</vt:lpstr>
      <vt:lpstr>Why does MANRS matter? </vt:lpstr>
      <vt:lpstr>Routing incidents cause real-world problems</vt:lpstr>
      <vt:lpstr>Within ME Region</vt:lpstr>
      <vt:lpstr>We Are In This Together</vt:lpstr>
      <vt:lpstr>What role can you play, as a policymaker? </vt:lpstr>
      <vt:lpstr>Network operators have a responsibility</vt:lpstr>
      <vt:lpstr>CSIRTs can </vt:lpstr>
      <vt:lpstr>How can MANRS help improve the security and resilience of the DNS? </vt:lpstr>
      <vt:lpstr>PowerPoint Presentation</vt:lpstr>
      <vt:lpstr>What have we achieved</vt:lpstr>
      <vt:lpstr>MANRS Observatory </vt:lpstr>
      <vt:lpstr>We’re happy to support the different communities improve routing security with MANRS tutorials and workshops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DNS Security &amp; MANRS</dc:title>
  <dc:creator>Nermine El Saadany</dc:creator>
  <cp:lastModifiedBy>Nermine El Saadany</cp:lastModifiedBy>
  <cp:revision>110</cp:revision>
  <dcterms:created xsi:type="dcterms:W3CDTF">2023-04-30T18:03:41Z</dcterms:created>
  <dcterms:modified xsi:type="dcterms:W3CDTF">2023-05-05T16:47:17Z</dcterms:modified>
</cp:coreProperties>
</file>